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sldIdLst>
    <p:sldId id="407" r:id="rId2"/>
    <p:sldId id="408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FPressSansOffc" panose="00000500000000000000" pitchFamily="2" charset="0"/>
      <p:regular r:id="rId34"/>
      <p:bold r:id="rId35"/>
      <p:italic r:id="rId36"/>
      <p:boldItalic r:id="rId37"/>
    </p:embeddedFont>
    <p:embeddedFont>
      <p:font typeface="LFPressSansOffc dBold" panose="00000700000000000000" pitchFamily="2" charset="0"/>
      <p:bold r:id="rId38"/>
      <p:boldItalic r:id="rId39"/>
    </p:embeddedFont>
    <p:embeddedFont>
      <p:font typeface="LFPressSerifOffc" panose="00000500000000000000" pitchFamily="2" charset="0"/>
      <p:regular r:id="rId40"/>
      <p:bold r:id="rId41"/>
      <p:italic r:id="rId42"/>
      <p:boldItalic r:id="rId43"/>
    </p:embeddedFont>
    <p:embeddedFont>
      <p:font typeface="LFPressSerifOffc Black" panose="00000A00000000000000" pitchFamily="2" charset="0"/>
      <p:bold r:id="rId44"/>
      <p:boldItalic r:id="rId45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08F"/>
    <a:srgbClr val="F6CCD2"/>
    <a:srgbClr val="66BC8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35" d="100"/>
          <a:sy n="35" d="100"/>
        </p:scale>
        <p:origin x="76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378D8-BE49-4FE3-AC3A-FBF930FF3A22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5F16F-3962-45D6-BF98-037B3FCF95B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155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0940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Der er stort fokus på at reducere klimaaftrykket af fødevareproduktion, så i denne artikel vil vi gennemgå hvilke virkemidler i økologien, der kan bruges til at skabe en mere bæredygtig fødevareproduktion</a:t>
            </a:r>
          </a:p>
          <a:p>
            <a:endParaRPr lang="da-DK" dirty="0"/>
          </a:p>
          <a:p>
            <a:r>
              <a:rPr lang="da-DK" dirty="0"/>
              <a:t>Der er desværre ikke noget ‘</a:t>
            </a:r>
            <a:r>
              <a:rPr lang="da-DK" dirty="0" err="1"/>
              <a:t>quick</a:t>
            </a:r>
            <a:r>
              <a:rPr lang="da-DK" dirty="0"/>
              <a:t>-fix’, men mange mindre tiltag kan til sammen have en større effekt.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8946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 at reducere udledning af CO2 ved afbrænding af fossile brændsler som dieselolie og naturgas, kan man skifte til alternative energikilder.</a:t>
            </a:r>
          </a:p>
          <a:p>
            <a:r>
              <a:rPr lang="da-DK" dirty="0"/>
              <a:t>Det kan f. eks. være en metan eller eldrevet traktor, men også brug af markrobotter, der kører på solenergi eller skift til jordvarme på bedriften</a:t>
            </a:r>
          </a:p>
          <a:p>
            <a:endParaRPr lang="da-DK" dirty="0"/>
          </a:p>
          <a:p>
            <a:r>
              <a:rPr lang="da-DK" dirty="0"/>
              <a:t>Et andet fokus kan være på energieffektivitet</a:t>
            </a:r>
          </a:p>
          <a:p>
            <a:r>
              <a:rPr lang="da-DK" dirty="0"/>
              <a:t>- dvs. ikke at køre unødigt i marken eller at bruge lettere køretøjer.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9317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Der er mange forskellige muligheder for at mindske klimaaftrykket af markdriften. </a:t>
            </a:r>
          </a:p>
          <a:p>
            <a:endParaRPr lang="da-DK" dirty="0"/>
          </a:p>
          <a:p>
            <a:r>
              <a:rPr lang="da-DK" dirty="0"/>
              <a:t>Det handler hovedsageligt om at øge oplagringen af kulstof i jorden, da planterne gennem fotosyntese kan binde CO2 fra luften, og så derefter i jorden i form af planterester.</a:t>
            </a:r>
          </a:p>
          <a:p>
            <a:r>
              <a:rPr lang="da-DK" dirty="0"/>
              <a:t>- øg din kulstofbinding i jorden med flerårige græsmarker og efterafgrøder. </a:t>
            </a:r>
          </a:p>
          <a:p>
            <a:r>
              <a:rPr lang="da-DK" dirty="0"/>
              <a:t>- økologireglerne stiller også krav til 50% kulstofopbyggende afgrøder i sædskiftet. </a:t>
            </a:r>
          </a:p>
          <a:p>
            <a:r>
              <a:rPr lang="da-DK" dirty="0"/>
              <a:t>- generelt opbygger afgrøder med høj plante- og rodtæthed, og en lang vækstperiode kulstof i jorden. </a:t>
            </a:r>
          </a:p>
          <a:p>
            <a:endParaRPr lang="da-DK" dirty="0"/>
          </a:p>
          <a:p>
            <a:r>
              <a:rPr lang="da-DK" dirty="0"/>
              <a:t>En anden måde at reducere klimaaftrykket ved den økologiske produktion, er at sikre højere udbytter, da man derved får flere fødevarer ud af det samme areal – det giver et mindre klimaaftryk pr ha (hvis det vel og mærke er med samme input). </a:t>
            </a:r>
          </a:p>
          <a:p>
            <a:endParaRPr lang="da-DK" dirty="0"/>
          </a:p>
          <a:p>
            <a:r>
              <a:rPr lang="da-DK" dirty="0"/>
              <a:t>Efter- og mellemafgrøder:</a:t>
            </a:r>
          </a:p>
          <a:p>
            <a:r>
              <a:rPr lang="da-DK" dirty="0"/>
              <a:t>- øger kulstofbinding i jorden</a:t>
            </a:r>
          </a:p>
          <a:p>
            <a:r>
              <a:rPr lang="da-DK" dirty="0"/>
              <a:t>- reducerer kvælstofudvaskning, men også udledning af lattergas fra planterester.</a:t>
            </a:r>
          </a:p>
          <a:p>
            <a:endParaRPr lang="da-DK" dirty="0"/>
          </a:p>
          <a:p>
            <a:r>
              <a:rPr lang="da-DK" dirty="0"/>
              <a:t>Udtagning af lavbundsjorde er en af de ‘lavthængende’ frugter</a:t>
            </a:r>
          </a:p>
          <a:p>
            <a:r>
              <a:rPr lang="da-DK" dirty="0"/>
              <a:t>- ved at stoppe dræningen af jorde, der ligger lavt med højt indhold af tørv, vil man sænke nedbrydningen af jordens kulstofindhold og dermed udlede færre drivhusgasser. </a:t>
            </a:r>
          </a:p>
          <a:p>
            <a:endParaRPr lang="da-DK" dirty="0"/>
          </a:p>
          <a:p>
            <a:r>
              <a:rPr lang="da-DK" dirty="0" err="1"/>
              <a:t>Biochar</a:t>
            </a:r>
            <a:r>
              <a:rPr lang="da-DK" dirty="0"/>
              <a:t>:</a:t>
            </a:r>
          </a:p>
          <a:p>
            <a:r>
              <a:rPr lang="da-DK" dirty="0"/>
              <a:t>- ved at føre biomasse gennem en pyrolyse-proces kan man gøre kulstoffet i planteresterne meget stabilt, og derved oplagre kulstof i jorden i mange år.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4145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Drøvtyggende dyr, som køer udleder metan når de fordøjer foderet. </a:t>
            </a:r>
          </a:p>
          <a:p>
            <a:endParaRPr lang="da-DK" dirty="0"/>
          </a:p>
          <a:p>
            <a:r>
              <a:rPr lang="da-DK" dirty="0"/>
              <a:t>Et hollandsk forsøg har vist at græssende køer udleder op til 30% mindre metan end køer på stald. Det er godt nyt for økologiske kvægbedrifter. </a:t>
            </a:r>
          </a:p>
          <a:p>
            <a:endParaRPr lang="da-DK" dirty="0"/>
          </a:p>
          <a:p>
            <a:r>
              <a:rPr lang="da-DK" dirty="0"/>
              <a:t>Der er forskellige tiltag i stalden, der kan reducere udledning af metan:</a:t>
            </a:r>
          </a:p>
          <a:p>
            <a:r>
              <a:rPr lang="da-DK" dirty="0"/>
              <a:t>- hvis man får kvierne til at kælve tidligere vil der være færre udledninger og et mindre foderforbrug</a:t>
            </a:r>
          </a:p>
          <a:p>
            <a:r>
              <a:rPr lang="da-DK" dirty="0"/>
              <a:t>- mindre udskiftning af køer betyder færre udledninger fra gødning og mindre opdræt af kvier. </a:t>
            </a:r>
          </a:p>
          <a:p>
            <a:endParaRPr lang="da-DK" dirty="0"/>
          </a:p>
          <a:p>
            <a:r>
              <a:rPr lang="da-DK" dirty="0"/>
              <a:t>Foderadditiver, der reducerer dannelsen af metan under køernes fordøjelse.</a:t>
            </a:r>
          </a:p>
          <a:p>
            <a:r>
              <a:rPr lang="da-DK" dirty="0"/>
              <a:t>- der er både naturlige og kemiske tilsætningsstoffer. I økologien må kun de naturlige bruges. </a:t>
            </a:r>
          </a:p>
          <a:p>
            <a:r>
              <a:rPr lang="da-DK" dirty="0"/>
              <a:t>- det kan være tangarter, essentielle olier, </a:t>
            </a:r>
            <a:r>
              <a:rPr lang="da-DK" dirty="0" err="1"/>
              <a:t>tanniner</a:t>
            </a:r>
            <a:r>
              <a:rPr lang="da-DK" dirty="0"/>
              <a:t> (fra </a:t>
            </a:r>
            <a:r>
              <a:rPr lang="da-DK" dirty="0" err="1"/>
              <a:t>vinprodutkion</a:t>
            </a:r>
            <a:r>
              <a:rPr lang="da-DK" dirty="0"/>
              <a:t>) og </a:t>
            </a:r>
            <a:r>
              <a:rPr lang="da-DK" dirty="0" err="1"/>
              <a:t>sapponiner</a:t>
            </a:r>
            <a:r>
              <a:rPr lang="da-DK" dirty="0"/>
              <a:t>.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1471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Når gylle opbevares udledes primært metan. </a:t>
            </a:r>
          </a:p>
          <a:p>
            <a:r>
              <a:rPr lang="da-DK" dirty="0"/>
              <a:t>Ved at overdække og have et naturligt flydelag på gyllebeholderen kan udledningen reduceres med 40%. </a:t>
            </a:r>
          </a:p>
          <a:p>
            <a:endParaRPr lang="da-DK" dirty="0"/>
          </a:p>
          <a:p>
            <a:r>
              <a:rPr lang="da-DK" dirty="0"/>
              <a:t>Hyppig udslusning af gylle fra stalden reducerer </a:t>
            </a:r>
            <a:r>
              <a:rPr lang="da-DK" dirty="0" err="1"/>
              <a:t>metanudledning</a:t>
            </a:r>
            <a:r>
              <a:rPr lang="da-DK" dirty="0"/>
              <a:t> fra stalden. </a:t>
            </a:r>
          </a:p>
          <a:p>
            <a:r>
              <a:rPr lang="da-DK" dirty="0"/>
              <a:t>- den lavere temperatur udenfor reducerer mikroorganismernes omsætningshastighed. </a:t>
            </a:r>
          </a:p>
          <a:p>
            <a:endParaRPr lang="da-DK" dirty="0"/>
          </a:p>
          <a:p>
            <a:r>
              <a:rPr lang="da-DK" dirty="0"/>
              <a:t>Forsuring med svovlsyre reducerer også udledningen af metan, men er ikke tilladt i økologien. </a:t>
            </a:r>
          </a:p>
          <a:p>
            <a:r>
              <a:rPr lang="da-DK" dirty="0"/>
              <a:t>I stedet kan man bruge eddikesyre, selvom teknologien endnu ikke er helt færdigudviklet. </a:t>
            </a:r>
          </a:p>
          <a:p>
            <a:endParaRPr lang="da-DK" dirty="0"/>
          </a:p>
          <a:p>
            <a:r>
              <a:rPr lang="da-DK" dirty="0" err="1"/>
              <a:t>Nitrifikationshæmmere</a:t>
            </a:r>
            <a:r>
              <a:rPr lang="da-DK" dirty="0"/>
              <a:t> er kemiske stoffer, der forsinker omdannelsen af ammonium til nitrat. På den måde kan planterne bedre optage kvælstoffet og udvaskning mindskes. </a:t>
            </a:r>
          </a:p>
          <a:p>
            <a:r>
              <a:rPr lang="da-DK" dirty="0"/>
              <a:t>Økologer må kun bruge naturligt fremstillede </a:t>
            </a:r>
            <a:r>
              <a:rPr lang="da-DK" dirty="0" err="1"/>
              <a:t>nitrifikationshæmmere</a:t>
            </a:r>
            <a:endParaRPr lang="da-DK" dirty="0"/>
          </a:p>
          <a:p>
            <a:endParaRPr lang="da-DK" dirty="0"/>
          </a:p>
          <a:p>
            <a:r>
              <a:rPr lang="da-DK" dirty="0"/>
              <a:t>Biogasanlæg:</a:t>
            </a:r>
          </a:p>
          <a:p>
            <a:r>
              <a:rPr lang="da-DK" dirty="0"/>
              <a:t>- hvis gylle føres igennem et biogasanlæg bliver metanen brugt til biogasproduktion og bliver ikke frigivet til atmosfæren.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8322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6233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Ressourcer skal anvendes med minimum af spild og forurening og der skal genbruges, hvor det er muligt. </a:t>
            </a:r>
          </a:p>
          <a:p>
            <a:r>
              <a:rPr lang="da-DK" dirty="0"/>
              <a:t>Det er grundlæggende bæredygtighed. </a:t>
            </a:r>
          </a:p>
          <a:p>
            <a:r>
              <a:rPr lang="da-DK" dirty="0"/>
              <a:t>Recirkulering er derfor en måde at sikre ressourceeffektivitet </a:t>
            </a:r>
          </a:p>
          <a:p>
            <a:endParaRPr lang="da-DK" dirty="0"/>
          </a:p>
          <a:p>
            <a:r>
              <a:rPr lang="da-DK" dirty="0"/>
              <a:t>Det økologiske landbrug har helt naturligt recirkuleret næringsstoffer altid gennem brug af husdyrgødning på markerne. </a:t>
            </a:r>
          </a:p>
          <a:p>
            <a:endParaRPr lang="da-DK" dirty="0"/>
          </a:p>
          <a:p>
            <a:r>
              <a:rPr lang="da-DK" dirty="0"/>
              <a:t>Men som det økologiske areal skal øges, og husdyrproduktionen potentielt reduceres, er det nødvendigt at finde alternative kilder til næringsstoffer.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9982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Kredsløbsprincippet er et af de 4 økologiske principper, og dækker over at næringsstoffer føres tilbage til jorden, som de kommer fra. </a:t>
            </a:r>
          </a:p>
          <a:p>
            <a:endParaRPr lang="da-DK" dirty="0"/>
          </a:p>
          <a:p>
            <a:r>
              <a:rPr lang="da-DK" dirty="0"/>
              <a:t>Som nævnt er det en naturlig del af økologien, at husdyrgødning spredes på marken, og næringsstofferne fra det foder, der blev dyrket på marken, nu kommer tilbage. </a:t>
            </a:r>
          </a:p>
          <a:p>
            <a:r>
              <a:rPr lang="da-DK" dirty="0"/>
              <a:t>I konventionel produktion er det muligt at tilføre nye næringsstoffer til jorden gennem f. eks. kunstgødning.</a:t>
            </a:r>
          </a:p>
          <a:p>
            <a:endParaRPr lang="da-DK" dirty="0"/>
          </a:p>
          <a:p>
            <a:r>
              <a:rPr lang="da-DK" dirty="0"/>
              <a:t>Når økologer vælger gødning er de dog ikke begrænset til husdyrgødning, men kan bruge alle typer gødning, der er godkendt til økologisk brug og fremgår af økologivejledningens bilag 2. </a:t>
            </a:r>
          </a:p>
          <a:p>
            <a:endParaRPr lang="da-DK" dirty="0"/>
          </a:p>
          <a:p>
            <a:r>
              <a:rPr lang="da-DK" dirty="0"/>
              <a:t>Nogle gange strider kredsløbsprincippet imod et andet af de 4 økologiske principper – forsigtighedsprincippet. </a:t>
            </a:r>
          </a:p>
          <a:p>
            <a:r>
              <a:rPr lang="da-DK" dirty="0"/>
              <a:t>F. eks. vil det være godt rent kredsløbsmæssigt at bruge spildevandsslam som gødning, men fordi der kan være miljøfremmede stoffer i det, strider det imod forsigtighedsprincippet, og er derfor ikke tilladt at bruge for økologer.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4566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Økologer kan godt tilføre ikke økologisk gødning, som f. eks. konventionel husdyrgødning</a:t>
            </a:r>
          </a:p>
          <a:p>
            <a:r>
              <a:rPr lang="da-DK" dirty="0"/>
              <a:t>Kræver dokumentation for at der ikke er nogle økologiske muligheder, og at der ikke kan sikres tilstrækkeligt med næringsstoffer ved hjælp af sædskiftet. </a:t>
            </a:r>
          </a:p>
          <a:p>
            <a:r>
              <a:rPr lang="da-DK" dirty="0"/>
              <a:t>^^ det er kravene ifølge </a:t>
            </a:r>
            <a:r>
              <a:rPr lang="da-DK" dirty="0" err="1"/>
              <a:t>EUs</a:t>
            </a:r>
            <a:r>
              <a:rPr lang="da-DK" dirty="0"/>
              <a:t> økologiregler</a:t>
            </a:r>
          </a:p>
          <a:p>
            <a:endParaRPr lang="da-DK" dirty="0"/>
          </a:p>
          <a:p>
            <a:r>
              <a:rPr lang="da-DK" dirty="0"/>
              <a:t>Det danske økologierhverv har i tillæg lavet nogle gødningsregler, som fremgår af brancheanbefalinger for mælke- og kvægproducenter (samt foderproducenter)</a:t>
            </a:r>
          </a:p>
          <a:p>
            <a:r>
              <a:rPr lang="da-DK" dirty="0"/>
              <a:t>Man vil gerne begrænse brugen af konventionel husdyrgødning, og har derfor lavet modellen, der kan ses i figuren</a:t>
            </a:r>
          </a:p>
          <a:p>
            <a:endParaRPr lang="da-DK" dirty="0"/>
          </a:p>
          <a:p>
            <a:r>
              <a:rPr lang="da-DK" dirty="0"/>
              <a:t>Altså kan man godt bruge noget konventionel gødning, men sammen med økologisk gødning eller recirkulerede næringsstoffer.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7205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Siden 2023 har det været et krav, at kommuner indsamler madaffald og ikke bare brænder det af i forbrændingsanlæg. </a:t>
            </a:r>
          </a:p>
          <a:p>
            <a:endParaRPr lang="da-DK" dirty="0"/>
          </a:p>
          <a:p>
            <a:r>
              <a:rPr lang="da-DK" dirty="0"/>
              <a:t>Der er mange næringsstoffer i madaffald, og det kan derfor bruges som gødning. </a:t>
            </a:r>
          </a:p>
          <a:p>
            <a:r>
              <a:rPr lang="da-DK" dirty="0"/>
              <a:t>Dog skal det først gennem et biogasanlæg, hvor det bruges til produktion af vedvarende energi og den afgassede biomasse kan køres ud på marken som gødning. </a:t>
            </a:r>
          </a:p>
          <a:p>
            <a:endParaRPr lang="da-DK" dirty="0"/>
          </a:p>
          <a:p>
            <a:r>
              <a:rPr lang="da-DK" dirty="0"/>
              <a:t>Før madaffald kan køres i biogasanlægget, skal det </a:t>
            </a:r>
            <a:r>
              <a:rPr lang="da-DK" dirty="0" err="1"/>
              <a:t>hygiejniseres</a:t>
            </a:r>
            <a:r>
              <a:rPr lang="da-DK" dirty="0"/>
              <a:t>. Her frasorteres plastikposer, som det er indsamles i og andre urenheder, som ved et uheld er havnet i madaffaldet. </a:t>
            </a:r>
          </a:p>
          <a:p>
            <a:r>
              <a:rPr lang="da-DK" dirty="0"/>
              <a:t>Her skal man dog også være opmærksom på potentielle skadelige stoffer som tungmetaller og mikroplast.</a:t>
            </a:r>
          </a:p>
          <a:p>
            <a:r>
              <a:rPr lang="da-DK" dirty="0"/>
              <a:t>Indtil videre er der ikke fundet skadelige værdier af tungmetaller, og det undersøges fortsat om rester af plast kan være skadelige for jorden. </a:t>
            </a:r>
          </a:p>
          <a:p>
            <a:endParaRPr lang="da-DK" dirty="0"/>
          </a:p>
          <a:p>
            <a:r>
              <a:rPr lang="da-DK" dirty="0"/>
              <a:t>Fosfor er et vigtigt plantenæringsstof, som udvindes fra miner, og derfor ikke er en fornybar ressource. </a:t>
            </a:r>
          </a:p>
          <a:p>
            <a:r>
              <a:rPr lang="da-DK" dirty="0"/>
              <a:t>Recirkulering af fosfor kan både ske gennem madaffald og spildevandsslam. Sidstnævnte er ikke tilladt i økologien, men nogle spildevandsanlæg fanger fosforen i </a:t>
            </a:r>
            <a:r>
              <a:rPr lang="da-DK" dirty="0" err="1"/>
              <a:t>struvit</a:t>
            </a:r>
            <a:r>
              <a:rPr lang="da-DK" dirty="0"/>
              <a:t>, som er godkendt til økologisk brug.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499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Definition: Opfylder nuværende generationers behov uden at bringe fremtidige generationers mulighed for at opfylde deres behov i fare – Brundtlandrapporten, FN 1987. </a:t>
            </a:r>
          </a:p>
          <a:p>
            <a:r>
              <a:rPr lang="da-DK" dirty="0"/>
              <a:t>- handler om at beskytte og udnytte ressourcer uden at ødelægge vores eget livsgrundlag. </a:t>
            </a:r>
          </a:p>
          <a:p>
            <a:endParaRPr lang="da-DK" dirty="0"/>
          </a:p>
          <a:p>
            <a:r>
              <a:rPr lang="da-DK" dirty="0"/>
              <a:t>Det er vigtigt at reducere drivhusgasudledninger for at sikre kommende generationers muligheder. </a:t>
            </a:r>
          </a:p>
          <a:p>
            <a:r>
              <a:rPr lang="da-DK" dirty="0"/>
              <a:t>Danmark har en målsætning om at reducere drivhusgasudledninger med 70% i 2030. </a:t>
            </a:r>
          </a:p>
          <a:p>
            <a:r>
              <a:rPr lang="da-DK" dirty="0"/>
              <a:t>Det er </a:t>
            </a:r>
            <a:r>
              <a:rPr lang="da-DK" dirty="0" err="1"/>
              <a:t>fødevareervhervet</a:t>
            </a:r>
            <a:r>
              <a:rPr lang="da-DK" dirty="0"/>
              <a:t> en stor del af. </a:t>
            </a:r>
          </a:p>
          <a:p>
            <a:r>
              <a:rPr lang="da-DK" dirty="0"/>
              <a:t>Men bæredygtig produktion handler også om biodiversitet. </a:t>
            </a:r>
          </a:p>
          <a:p>
            <a:endParaRPr lang="da-DK" dirty="0"/>
          </a:p>
          <a:p>
            <a:r>
              <a:rPr lang="da-DK" dirty="0" err="1"/>
              <a:t>FNs</a:t>
            </a:r>
            <a:r>
              <a:rPr lang="da-DK" dirty="0"/>
              <a:t> verdensmål sætter en global ramme for, hvad verdens samfund skal arbejde hen imod for en bæredygtig udvikling. De består af 17 konkrete mål, men underliggende delmål. </a:t>
            </a:r>
          </a:p>
          <a:p>
            <a:endParaRPr lang="da-DK" dirty="0"/>
          </a:p>
          <a:p>
            <a:r>
              <a:rPr lang="da-DK" dirty="0"/>
              <a:t>I landbruget bruges bæredygtighed ift. de 3 bundlinjer:</a:t>
            </a:r>
          </a:p>
          <a:p>
            <a:r>
              <a:rPr lang="da-DK" dirty="0"/>
              <a:t>- den økonomiske: økonomisk robusthed, merværdi og ressource optimering</a:t>
            </a:r>
          </a:p>
          <a:p>
            <a:r>
              <a:rPr lang="da-DK" dirty="0"/>
              <a:t>- den miljømæssige: nedbringe miljøpåvirkning, passe på naturen</a:t>
            </a:r>
          </a:p>
          <a:p>
            <a:r>
              <a:rPr lang="da-DK" dirty="0"/>
              <a:t>- den sociale: styrke relation til samfundet, tage ansvar, øge livskvalitet.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832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Biodiversitet betyder mangfoldighed af levende organismer</a:t>
            </a:r>
          </a:p>
          <a:p>
            <a:r>
              <a:rPr lang="da-DK" dirty="0"/>
              <a:t>Omfatter både arter, gener og økosystemer. </a:t>
            </a:r>
          </a:p>
          <a:p>
            <a:endParaRPr lang="da-DK" dirty="0"/>
          </a:p>
          <a:p>
            <a:r>
              <a:rPr lang="da-DK" dirty="0"/>
              <a:t>Der tales i landbruget særligt om:</a:t>
            </a:r>
          </a:p>
          <a:p>
            <a:r>
              <a:rPr lang="da-DK" dirty="0"/>
              <a:t>- </a:t>
            </a:r>
            <a:r>
              <a:rPr lang="da-DK" dirty="0" err="1"/>
              <a:t>Agrobiodiversitet</a:t>
            </a:r>
            <a:r>
              <a:rPr lang="da-DK" dirty="0"/>
              <a:t>: mangfoldigheden af levende organismer i landbrugssystemet. </a:t>
            </a:r>
          </a:p>
          <a:p>
            <a:r>
              <a:rPr lang="da-DK" dirty="0"/>
              <a:t>- funktionel biodiversitet: mangfoldigheden af levende organismer, der gavner landmandens produktion. </a:t>
            </a:r>
          </a:p>
          <a:p>
            <a:endParaRPr lang="da-DK" dirty="0"/>
          </a:p>
          <a:p>
            <a:r>
              <a:rPr lang="da-DK" dirty="0"/>
              <a:t>Biodiversitetskrise:</a:t>
            </a:r>
          </a:p>
          <a:p>
            <a:r>
              <a:rPr lang="da-DK" dirty="0"/>
              <a:t>Den biologiske mangfoldighed af organismer forsvinder overalt på kloden med stor hast. </a:t>
            </a:r>
          </a:p>
          <a:p>
            <a:r>
              <a:rPr lang="da-DK" dirty="0"/>
              <a:t>Det er en konsekvens af det moderne samfunds intensive udnyttelse af landarealer, og brug af naturressourcer til skovbrug, landbrug og </a:t>
            </a:r>
            <a:r>
              <a:rPr lang="da-DK" dirty="0" err="1"/>
              <a:t>infrastuktur</a:t>
            </a:r>
            <a:r>
              <a:rPr lang="da-DK" dirty="0"/>
              <a:t>. </a:t>
            </a:r>
          </a:p>
          <a:p>
            <a:r>
              <a:rPr lang="da-DK" dirty="0"/>
              <a:t>Specielt landbrugets strukturudviklet, der har givet større bedrifter, og større mere regulære marker, har forårsaget færre småbiotoper, og naturarealer i landskabet.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5062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 grundlæggende anbefalinger for at sikre mest mulig biodiversitet kan beskrives med brandmandens lov:</a:t>
            </a:r>
          </a:p>
          <a:p>
            <a:r>
              <a:rPr lang="da-DK" dirty="0"/>
              <a:t>- bevar: første skridt er at bevare værdifulde arealer med høj naturværdi</a:t>
            </a:r>
          </a:p>
          <a:p>
            <a:r>
              <a:rPr lang="da-DK" dirty="0"/>
              <a:t>- beskyt: derefter kan man beskytte og forbedre arealer med potentiel høj naturværdi</a:t>
            </a:r>
          </a:p>
          <a:p>
            <a:r>
              <a:rPr lang="da-DK" dirty="0"/>
              <a:t>- og derefter igen genoprette og lave ny natur. </a:t>
            </a:r>
          </a:p>
          <a:p>
            <a:r>
              <a:rPr lang="da-DK" dirty="0"/>
              <a:t>På den mådes udnyttes ressourcerne bedst og man får mest muligt biodiversitet. </a:t>
            </a:r>
          </a:p>
          <a:p>
            <a:endParaRPr lang="da-DK" dirty="0"/>
          </a:p>
          <a:p>
            <a:r>
              <a:rPr lang="da-DK" dirty="0"/>
              <a:t>Det økologiske landbrug bidrager til biodiversitet på flere måder:</a:t>
            </a:r>
          </a:p>
          <a:p>
            <a:r>
              <a:rPr lang="da-DK" dirty="0"/>
              <a:t>- Økologireglerne:</a:t>
            </a:r>
          </a:p>
          <a:p>
            <a:r>
              <a:rPr lang="da-DK" dirty="0"/>
              <a:t>	- ifølge økologireglerne må der ikke bruges kunstige pesticider og kunstgødning i økologien – det er godt for biodiversiteten. </a:t>
            </a:r>
          </a:p>
          <a:p>
            <a:r>
              <a:rPr lang="da-DK" dirty="0"/>
              <a:t>- generelt er det godt for biodiversiteten at dyrke jorden mindre intensivt. </a:t>
            </a:r>
          </a:p>
          <a:p>
            <a:r>
              <a:rPr lang="da-DK" dirty="0"/>
              <a:t>- generelt er der en tendens til, at der er flere småbiotoper (områder, der holdes fri for dyrkning) på økologiske bedrifter. </a:t>
            </a:r>
          </a:p>
          <a:p>
            <a:r>
              <a:rPr lang="da-DK" dirty="0"/>
              <a:t>- græssende dyr har god effekt på biodiversiteten.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9783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Der er mange forskellige tiltag som alle landmænd kan tage – uanset bedriftsform – det kan være: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Lav insektvolde, hvor f. eks. agerhøns kan finde skjul, og nyttedyr kan opformeres.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Lad stendynger ligge som levested for insekter og dyr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Lav græs eller dyrkningsfri striber langs levende hegn.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Lad skæve hjørner, der er alligevel er besværlige i dyrkningsfladen være natur.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4867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 2021 kom der nye kostråd fra fødevareministeriet. </a:t>
            </a:r>
          </a:p>
          <a:p>
            <a:r>
              <a:rPr lang="da-DK" dirty="0"/>
              <a:t>Anbefalingerne er at spise flere bælgfrugter, mere grønt og mindre kød. </a:t>
            </a:r>
          </a:p>
          <a:p>
            <a:endParaRPr lang="da-DK" dirty="0"/>
          </a:p>
          <a:p>
            <a:r>
              <a:rPr lang="da-DK" dirty="0"/>
              <a:t>Fødevarers klimaaftryk:</a:t>
            </a:r>
          </a:p>
          <a:p>
            <a:r>
              <a:rPr lang="da-DK" dirty="0"/>
              <a:t>- Grøntsagers klimaaftryk er lavere end kød og mælk, da der er i animalske produkter også medregnes klimaaftrykket fra foderproduktionen. </a:t>
            </a:r>
          </a:p>
          <a:p>
            <a:r>
              <a:rPr lang="da-DK" dirty="0"/>
              <a:t>- Man bruger livscyklusanalyser til at beregne klimaaftrykket af fødevarer. Det inkluderer hele produktionen, transport osv.. </a:t>
            </a:r>
          </a:p>
          <a:p>
            <a:r>
              <a:rPr lang="da-DK" dirty="0"/>
              <a:t>- selvom klimaaftrykket af animalske produkter er højere end vegetabilske, er der også forskel på f. eks. kød: oksekød udleder end grisekød. </a:t>
            </a:r>
          </a:p>
          <a:p>
            <a:r>
              <a:rPr lang="da-DK" dirty="0"/>
              <a:t>- også vegetabilske produkter udleder forskelligt: </a:t>
            </a:r>
          </a:p>
          <a:p>
            <a:r>
              <a:rPr lang="da-DK" dirty="0"/>
              <a:t>	- frilandsgrøntsager mindst, mens fødevarer transporteret med fly udleder mere. 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7027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Social bæredygtighed: </a:t>
            </a:r>
          </a:p>
          <a:p>
            <a:r>
              <a:rPr lang="da-DK" dirty="0"/>
              <a:t>- påvirkning af andre menneskers levevilkår</a:t>
            </a:r>
          </a:p>
          <a:p>
            <a:r>
              <a:rPr lang="da-DK" dirty="0"/>
              <a:t>- sikre helbred, velfærd, mulighed for uddannelse og mindst mulig fattigdom. </a:t>
            </a:r>
          </a:p>
          <a:p>
            <a:r>
              <a:rPr lang="da-DK" dirty="0"/>
              <a:t>- dyrevelfærd hører også under social bæredygtighed</a:t>
            </a:r>
          </a:p>
          <a:p>
            <a:endParaRPr lang="da-DK" dirty="0"/>
          </a:p>
          <a:p>
            <a:r>
              <a:rPr lang="da-DK" dirty="0"/>
              <a:t>Miljømæssig bæredygtighed</a:t>
            </a:r>
          </a:p>
          <a:p>
            <a:r>
              <a:rPr lang="da-DK" dirty="0"/>
              <a:t>- Hvordan vi påvirker natur og miljø</a:t>
            </a:r>
          </a:p>
          <a:p>
            <a:r>
              <a:rPr lang="da-DK" dirty="0"/>
              <a:t>- opfylde fremtidige generationers behov for ressourcer og tjenester fra </a:t>
            </a:r>
            <a:r>
              <a:rPr lang="da-DK" dirty="0" err="1"/>
              <a:t>øko-systemer</a:t>
            </a:r>
            <a:r>
              <a:rPr lang="da-DK" dirty="0"/>
              <a:t> uden at skade dem. </a:t>
            </a:r>
          </a:p>
          <a:p>
            <a:endParaRPr lang="da-DK" dirty="0"/>
          </a:p>
          <a:p>
            <a:r>
              <a:rPr lang="da-DK" dirty="0"/>
              <a:t>Økonomisk bæredygtighed</a:t>
            </a:r>
          </a:p>
          <a:p>
            <a:r>
              <a:rPr lang="da-DK" dirty="0"/>
              <a:t>- sikre økonomisk udvikling. </a:t>
            </a:r>
          </a:p>
          <a:p>
            <a:r>
              <a:rPr lang="da-DK" dirty="0"/>
              <a:t>- balance mellem udbud og efterspørgsel.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0361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Økologien taler ind i mange af </a:t>
            </a:r>
            <a:r>
              <a:rPr lang="da-DK" dirty="0" err="1"/>
              <a:t>FNs</a:t>
            </a:r>
            <a:r>
              <a:rPr lang="da-DK" dirty="0"/>
              <a:t> verdensmål.</a:t>
            </a:r>
          </a:p>
          <a:p>
            <a:r>
              <a:rPr lang="da-DK" dirty="0"/>
              <a:t>- Det er både mål om klimaindsats, </a:t>
            </a:r>
            <a:r>
              <a:rPr lang="da-DK" dirty="0" err="1"/>
              <a:t>fødevaresikkehed</a:t>
            </a:r>
            <a:r>
              <a:rPr lang="da-DK" dirty="0"/>
              <a:t>, sammenhængen mellem by og land, at passe på vores drikkevand</a:t>
            </a:r>
          </a:p>
          <a:p>
            <a:endParaRPr lang="da-DK" dirty="0"/>
          </a:p>
          <a:p>
            <a:r>
              <a:rPr lang="da-DK" dirty="0"/>
              <a:t>Som vi har hørt, afhænger bæredygtighed at mange faktorer og anskues forskelligt i forskellige sammenhænge. </a:t>
            </a:r>
          </a:p>
          <a:p>
            <a:r>
              <a:rPr lang="da-DK" dirty="0"/>
              <a:t>Man kan opgøre bæredygtighed på flere måder:</a:t>
            </a:r>
          </a:p>
          <a:p>
            <a:r>
              <a:rPr lang="da-DK" dirty="0"/>
              <a:t>- miljøpåvirkning pr hektar</a:t>
            </a:r>
          </a:p>
          <a:p>
            <a:r>
              <a:rPr lang="da-DK" dirty="0"/>
              <a:t>- miljøpåvirkning pr produceret enhed f. eks. pr kilo.</a:t>
            </a:r>
          </a:p>
          <a:p>
            <a:r>
              <a:rPr lang="da-DK" dirty="0"/>
              <a:t>- miljøpåvirkning pr ernæringsenhed f. eks. kilojoule</a:t>
            </a:r>
          </a:p>
          <a:p>
            <a:endParaRPr lang="da-DK" dirty="0"/>
          </a:p>
          <a:p>
            <a:r>
              <a:rPr lang="da-DK" dirty="0"/>
              <a:t>Forbrugerne:</a:t>
            </a:r>
          </a:p>
          <a:p>
            <a:r>
              <a:rPr lang="da-DK" dirty="0"/>
              <a:t>- 2/3 danskere tænker over bæredygtighed, når de handler ind. </a:t>
            </a:r>
          </a:p>
          <a:p>
            <a:r>
              <a:rPr lang="da-DK" dirty="0"/>
              <a:t>- de fokuserer både på at passe på naturen, fremtidige generationer, men også </a:t>
            </a:r>
            <a:r>
              <a:rPr lang="da-DK" dirty="0" err="1"/>
              <a:t>dyrevelførd</a:t>
            </a:r>
            <a:r>
              <a:rPr lang="da-DK" dirty="0"/>
              <a:t>-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963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Drivhusgasser: </a:t>
            </a:r>
          </a:p>
          <a:p>
            <a:r>
              <a:rPr lang="da-DK" dirty="0"/>
              <a:t>- temperaturen på kloden stiger, og det skyldes menneskeskabt </a:t>
            </a:r>
            <a:r>
              <a:rPr lang="da-DK" dirty="0" err="1"/>
              <a:t>klimabelasting</a:t>
            </a:r>
            <a:r>
              <a:rPr lang="da-DK" dirty="0"/>
              <a:t> og udledning af drivhusgasser</a:t>
            </a:r>
          </a:p>
          <a:p>
            <a:r>
              <a:rPr lang="da-DK" dirty="0"/>
              <a:t>- drivhusgasser er en fælles </a:t>
            </a:r>
            <a:r>
              <a:rPr lang="da-DK" dirty="0" err="1"/>
              <a:t>betegelse</a:t>
            </a:r>
            <a:r>
              <a:rPr lang="da-DK" dirty="0"/>
              <a:t> for luftarter der bidrager til drivhuseffekten:</a:t>
            </a:r>
          </a:p>
          <a:p>
            <a:r>
              <a:rPr lang="da-DK" dirty="0"/>
              <a:t>	- CO2, </a:t>
            </a:r>
            <a:r>
              <a:rPr lang="da-DK" dirty="0" err="1"/>
              <a:t>methan</a:t>
            </a:r>
            <a:r>
              <a:rPr lang="da-DK" dirty="0"/>
              <a:t>, lattergas</a:t>
            </a:r>
          </a:p>
          <a:p>
            <a:r>
              <a:rPr lang="da-DK" dirty="0"/>
              <a:t>- når koncentrationen af </a:t>
            </a:r>
            <a:r>
              <a:rPr lang="da-DK" dirty="0" err="1"/>
              <a:t>drivhusfgasser</a:t>
            </a:r>
            <a:r>
              <a:rPr lang="da-DK" dirty="0"/>
              <a:t> i atmosfæren øges, stiger klodens temperatur. </a:t>
            </a:r>
          </a:p>
          <a:p>
            <a:r>
              <a:rPr lang="da-DK" dirty="0"/>
              <a:t>- i Danmark stammer udledninger hovedsageligt fra energiproduktion, landbrug og </a:t>
            </a:r>
            <a:r>
              <a:rPr lang="da-DK" dirty="0" err="1"/>
              <a:t>transport-sektoren</a:t>
            </a:r>
            <a:r>
              <a:rPr lang="da-DK" dirty="0"/>
              <a:t>. </a:t>
            </a:r>
          </a:p>
          <a:p>
            <a:r>
              <a:rPr lang="da-DK" dirty="0"/>
              <a:t>- man måler drivhusgasudledninger i CO2-ækvivalenter. Det er fordi de forskellige gasser har forskellige ”styrker”. </a:t>
            </a:r>
          </a:p>
          <a:p>
            <a:r>
              <a:rPr lang="da-DK" dirty="0"/>
              <a:t>	- hvor mange tons CO2 der skal til for at give samme drivhuseffekt som ét ton af en anden gas.</a:t>
            </a:r>
          </a:p>
          <a:p>
            <a:r>
              <a:rPr lang="da-DK" dirty="0"/>
              <a:t>	- </a:t>
            </a:r>
            <a:r>
              <a:rPr lang="da-DK" dirty="0" err="1"/>
              <a:t>methan</a:t>
            </a:r>
            <a:r>
              <a:rPr lang="da-DK" dirty="0"/>
              <a:t> har 25 gange så kraftig en effekt som CO2</a:t>
            </a:r>
          </a:p>
          <a:p>
            <a:r>
              <a:rPr lang="da-DK" dirty="0"/>
              <a:t>	- lattergas 298 gange. </a:t>
            </a:r>
          </a:p>
          <a:p>
            <a:endParaRPr lang="da-DK" dirty="0"/>
          </a:p>
          <a:p>
            <a:r>
              <a:rPr lang="da-DK" dirty="0"/>
              <a:t>Drivhusgasser fra landbruget:</a:t>
            </a:r>
          </a:p>
          <a:p>
            <a:r>
              <a:rPr lang="da-DK" dirty="0"/>
              <a:t>- som man kan se på figuren, kommer landbrugets udledninger fra mange steder. </a:t>
            </a:r>
          </a:p>
          <a:p>
            <a:r>
              <a:rPr lang="da-DK" dirty="0"/>
              <a:t>- det er bedriftens forbrug af energi (brændstoffer </a:t>
            </a:r>
            <a:r>
              <a:rPr lang="da-DK" dirty="0">
                <a:sym typeface="Wingdings" panose="05000000000000000000" pitchFamily="2" charset="2"/>
              </a:rPr>
              <a:t> CO2)</a:t>
            </a:r>
          </a:p>
          <a:p>
            <a:r>
              <a:rPr lang="da-DK" dirty="0">
                <a:sym typeface="Wingdings" panose="05000000000000000000" pitchFamily="2" charset="2"/>
              </a:rPr>
              <a:t>- men også de biologiske processer, hvor der udledes lattergas og </a:t>
            </a:r>
            <a:r>
              <a:rPr lang="da-DK" dirty="0" err="1">
                <a:sym typeface="Wingdings" panose="05000000000000000000" pitchFamily="2" charset="2"/>
              </a:rPr>
              <a:t>methan</a:t>
            </a:r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	- det inkluderer dyrkning af jorden og drøvtyggeres fordøjelse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Det er komplekst at beregne effekten af en bestemt aktivitet eller produkt</a:t>
            </a:r>
          </a:p>
          <a:p>
            <a:r>
              <a:rPr lang="da-DK" dirty="0">
                <a:sym typeface="Wingdings" panose="05000000000000000000" pitchFamily="2" charset="2"/>
              </a:rPr>
              <a:t>- figuren viser de mange forskellige faktorer der indgår i f. eks. produktionen af mælk. </a:t>
            </a:r>
          </a:p>
          <a:p>
            <a:r>
              <a:rPr lang="da-DK" dirty="0">
                <a:sym typeface="Wingdings" panose="05000000000000000000" pitchFamily="2" charset="2"/>
              </a:rPr>
              <a:t>- man skal derfor medregne både klimapåvirkning af dyrkning af foder, transport, køernes udledning af </a:t>
            </a:r>
            <a:r>
              <a:rPr lang="da-DK" dirty="0" err="1">
                <a:sym typeface="Wingdings" panose="05000000000000000000" pitchFamily="2" charset="2"/>
              </a:rPr>
              <a:t>methan</a:t>
            </a:r>
            <a:r>
              <a:rPr lang="da-DK" dirty="0">
                <a:sym typeface="Wingdings" panose="05000000000000000000" pitchFamily="2" charset="2"/>
              </a:rPr>
              <a:t>, energiforbrug på mejeriet osv. </a:t>
            </a:r>
          </a:p>
          <a:p>
            <a:r>
              <a:rPr lang="da-DK" dirty="0">
                <a:sym typeface="Wingdings" panose="05000000000000000000" pitchFamily="2" charset="2"/>
              </a:rPr>
              <a:t>- ofte bruger man en livscyklus-analyse til at lave sådan en beregning. </a:t>
            </a:r>
          </a:p>
          <a:p>
            <a:r>
              <a:rPr lang="da-DK" dirty="0">
                <a:sym typeface="Wingdings" panose="05000000000000000000" pitchFamily="2" charset="2"/>
              </a:rPr>
              <a:t>- man tæller alle de forskellige påvirkninger sammen og bruger et computerprogram til at lave den samlede beregning. 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1965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 fødevares klimapåvirkning kan måles i CO2-ækvivalenter pr hektar eller pr. kilo produkt. </a:t>
            </a:r>
          </a:p>
          <a:p>
            <a:r>
              <a:rPr lang="da-DK" dirty="0"/>
              <a:t>- ift. </a:t>
            </a:r>
            <a:r>
              <a:rPr lang="da-DK" dirty="0" err="1"/>
              <a:t>danmarks</a:t>
            </a:r>
            <a:r>
              <a:rPr lang="da-DK" dirty="0"/>
              <a:t> </a:t>
            </a:r>
            <a:r>
              <a:rPr lang="da-DK" dirty="0" err="1"/>
              <a:t>klimalmålsætning</a:t>
            </a:r>
            <a:r>
              <a:rPr lang="da-DK" dirty="0"/>
              <a:t> (70% reduktion i 2030) er det udledning pr. hektar, der regnes med. </a:t>
            </a:r>
          </a:p>
          <a:p>
            <a:endParaRPr lang="da-DK" dirty="0"/>
          </a:p>
          <a:p>
            <a:r>
              <a:rPr lang="da-DK" dirty="0"/>
              <a:t>Økologisk produktion har generelt lavere klimaaftryk pr hektar end konventionel produktion. Det kan ses på figuren til venstre, da der ligger flere punkter over den sorte linje. </a:t>
            </a:r>
          </a:p>
          <a:p>
            <a:endParaRPr lang="da-DK" dirty="0"/>
          </a:p>
          <a:p>
            <a:r>
              <a:rPr lang="da-DK" dirty="0"/>
              <a:t>Men opgør man klimaaftrykket i CO2-ækvivalenter pr. kilo produkt, er klimaaftrykket stort set det samme (der er både punkter over og under linjen.)</a:t>
            </a:r>
          </a:p>
          <a:p>
            <a:r>
              <a:rPr lang="da-DK" dirty="0"/>
              <a:t>- det skyldes, at økologisk produktion ofte har et lavere udbytte end konventionel</a:t>
            </a:r>
          </a:p>
          <a:p>
            <a:endParaRPr lang="da-DK" dirty="0"/>
          </a:p>
          <a:p>
            <a:r>
              <a:rPr lang="da-DK" dirty="0"/>
              <a:t>Omlægning til økologisk produktion er et klimatiltag:</a:t>
            </a:r>
          </a:p>
          <a:p>
            <a:r>
              <a:rPr lang="da-DK" dirty="0"/>
              <a:t>- Århus Universitet har estimeret at der følgende reduktioner i klimaaftrykket ved omlægge fra konventionel til økologisk produktion:</a:t>
            </a:r>
          </a:p>
          <a:p>
            <a:r>
              <a:rPr lang="da-DK" dirty="0"/>
              <a:t>- planteavl: 775 kg CO2-ækv. Pr ha. pr år</a:t>
            </a:r>
          </a:p>
          <a:p>
            <a:r>
              <a:rPr lang="da-DK" dirty="0"/>
              <a:t>- kvæg: 3600 kg CO2-ækv pr ha pr år</a:t>
            </a:r>
          </a:p>
          <a:p>
            <a:endParaRPr lang="da-DK" dirty="0"/>
          </a:p>
          <a:p>
            <a:r>
              <a:rPr lang="da-DK" dirty="0"/>
              <a:t>Det er inkl. ændringer i jordens kulstofpulje.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6763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- Landbruget har reduceret sine udledninger over tid (se figur, mens effektiviteten er steget.</a:t>
            </a:r>
          </a:p>
          <a:p>
            <a:r>
              <a:rPr lang="da-DK" dirty="0"/>
              <a:t>- Dog mangler der stadig en del endnu for at nå i mål med erhvervets ambition om at være klimaneutral i 2050. </a:t>
            </a:r>
          </a:p>
          <a:p>
            <a:endParaRPr lang="da-DK" dirty="0"/>
          </a:p>
          <a:p>
            <a:r>
              <a:rPr lang="da-DK" dirty="0"/>
              <a:t>Der forskes i høj grad i at reducere landbrugets CO2-udledninger. </a:t>
            </a:r>
          </a:p>
          <a:p>
            <a:r>
              <a:rPr lang="da-DK" dirty="0"/>
              <a:t>- både løsninger, der egner sig til konventionel og økologisk produktion.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4980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ESGreen</a:t>
            </a:r>
            <a:r>
              <a:rPr lang="da-DK" dirty="0"/>
              <a:t> Tool er et nyt digitalt værktøj udviklet til landbruget. </a:t>
            </a:r>
          </a:p>
          <a:p>
            <a:r>
              <a:rPr lang="da-DK" dirty="0"/>
              <a:t>Her bruger man allerede eksisterende oplysninger fra f. eks. </a:t>
            </a:r>
            <a:r>
              <a:rPr lang="da-DK" dirty="0" err="1"/>
              <a:t>MarkOnline</a:t>
            </a:r>
            <a:r>
              <a:rPr lang="da-DK" dirty="0"/>
              <a:t> til at beregne bedriftens klimaaftryk, og kan se på hvilke klimatiltag, der er mulige. </a:t>
            </a:r>
          </a:p>
          <a:p>
            <a:endParaRPr lang="da-DK" dirty="0"/>
          </a:p>
          <a:p>
            <a:r>
              <a:rPr lang="da-DK" dirty="0"/>
              <a:t>ESG står for:</a:t>
            </a:r>
          </a:p>
          <a:p>
            <a:r>
              <a:rPr lang="da-DK" dirty="0"/>
              <a:t>- </a:t>
            </a:r>
            <a:r>
              <a:rPr lang="da-DK" dirty="0" err="1"/>
              <a:t>Environmental</a:t>
            </a:r>
            <a:r>
              <a:rPr lang="da-DK" dirty="0"/>
              <a:t>: miljømæssige kriterier som CO2-emissioner, påvirkning af miljø og biodiversitet. </a:t>
            </a:r>
          </a:p>
          <a:p>
            <a:r>
              <a:rPr lang="da-DK" dirty="0"/>
              <a:t>- Social: sociale kriterier, som arbejdsmiljø, dyrevelfærd, sundhed</a:t>
            </a:r>
          </a:p>
          <a:p>
            <a:r>
              <a:rPr lang="da-DK" dirty="0"/>
              <a:t>- </a:t>
            </a:r>
            <a:r>
              <a:rPr lang="da-DK" dirty="0" err="1"/>
              <a:t>Goverance</a:t>
            </a:r>
            <a:r>
              <a:rPr lang="da-DK" dirty="0"/>
              <a:t>: virksomhedens egen ledelse og økonomiske robusthed. </a:t>
            </a:r>
          </a:p>
          <a:p>
            <a:endParaRPr lang="da-DK" dirty="0"/>
          </a:p>
          <a:p>
            <a:r>
              <a:rPr lang="da-DK" dirty="0"/>
              <a:t>Værktøjet gør det lettere at afrapportere ESG-rapporter for bedriften. </a:t>
            </a:r>
          </a:p>
          <a:p>
            <a:r>
              <a:rPr lang="da-DK" dirty="0"/>
              <a:t>Der er et kommende EU-krav at lave sådan en afrapportering.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844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Rise-analyser bruges til at evaluere klimaaftrykket af en bedrift, men kigger også på de andre aspekter af bæredygtighed. </a:t>
            </a:r>
          </a:p>
          <a:p>
            <a:r>
              <a:rPr lang="da-DK" dirty="0"/>
              <a:t>RISE står for: </a:t>
            </a:r>
            <a:r>
              <a:rPr lang="da-DK" dirty="0" err="1"/>
              <a:t>Response-Inducing-Sustainability</a:t>
            </a:r>
            <a:r>
              <a:rPr lang="da-DK" dirty="0"/>
              <a:t> Evaluation</a:t>
            </a:r>
          </a:p>
          <a:p>
            <a:endParaRPr lang="da-DK" dirty="0"/>
          </a:p>
          <a:p>
            <a:r>
              <a:rPr lang="da-DK" dirty="0"/>
              <a:t>Resultatet af en sådan analyse er spindelvævsdiagrammet (figur), som indikerer hvor bæredygtig bedriften er på forskellige parametre. Nu tættere på yderkanten, nu højere bæredygtighedsgrad. </a:t>
            </a:r>
          </a:p>
          <a:p>
            <a:endParaRPr lang="da-DK" dirty="0"/>
          </a:p>
          <a:p>
            <a:r>
              <a:rPr lang="da-DK" dirty="0"/>
              <a:t>Analysen har været brugt at økologiske landmænd siden 2015, og udføres af en økologisk landbrugsrådgiver sammen med landmanden.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161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 - Billede bag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EA56E6B-7ACD-0D63-168C-B14A9E7887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tIns="0" b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354491"/>
          </a:xfrm>
        </p:spPr>
        <p:txBody>
          <a:bodyPr>
            <a:noAutofit/>
          </a:bodyPr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Kort overskrift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755664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</a:t>
            </a:r>
            <a:r>
              <a:rPr lang="da-DK" noProof="0" dirty="0"/>
              <a:t> </a:t>
            </a:r>
            <a:r>
              <a:rPr lang="da-DK" noProof="0" dirty="0" err="1"/>
              <a:t>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exceperum</a:t>
            </a:r>
            <a:r>
              <a:rPr lang="da-DK" noProof="0" dirty="0"/>
              <a:t> </a:t>
            </a:r>
            <a:r>
              <a:rPr lang="da-DK" noProof="0" dirty="0" err="1"/>
              <a:t>quenim</a:t>
            </a:r>
            <a:r>
              <a:rPr lang="da-DK" noProof="0" dirty="0"/>
              <a:t> </a:t>
            </a:r>
            <a:r>
              <a:rPr lang="da-DK" noProof="0" dirty="0" err="1"/>
              <a:t>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D68EBEE-BF6B-93D5-33D4-0D24530513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10857360" y="5991228"/>
            <a:ext cx="763139" cy="43378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05D3D-CD7A-A08C-3B46-04ADB6465D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512" y="5971689"/>
            <a:ext cx="2023472" cy="363187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400"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35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en til to linjer                            </a:t>
            </a:r>
            <a:r>
              <a:rPr lang="da-DK" noProof="0" dirty="0" err="1"/>
              <a:t>lorem</a:t>
            </a:r>
            <a:r>
              <a:rPr lang="da-DK" noProof="0" dirty="0"/>
              <a:t> </a:t>
            </a:r>
            <a:r>
              <a:rPr lang="da-DK" noProof="0" dirty="0" err="1"/>
              <a:t>ipsum</a:t>
            </a:r>
            <a:r>
              <a:rPr lang="da-DK" noProof="0" dirty="0"/>
              <a:t> </a:t>
            </a:r>
            <a:r>
              <a:rPr lang="da-DK" noProof="0" dirty="0" err="1"/>
              <a:t>dolor</a:t>
            </a:r>
            <a:r>
              <a:rPr lang="da-DK" noProof="0" dirty="0"/>
              <a:t> </a:t>
            </a:r>
            <a:r>
              <a:rPr lang="da-DK" noProof="0" dirty="0" err="1"/>
              <a:t>lip</a:t>
            </a:r>
            <a:endParaRPr lang="da-DK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CA0B1-3EE6-5FA2-BAE4-46395D2BB13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499" y="2276475"/>
            <a:ext cx="11049001" cy="3502025"/>
          </a:xfrm>
        </p:spPr>
        <p:txBody>
          <a:bodyPr/>
          <a:lstStyle/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4737A20-054A-0870-CA5A-33FC8CC91B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55FD78-C43A-4BFC-A125-599C5504E2CB}" type="datetime2">
              <a:rPr lang="da-DK" smtClean="0"/>
              <a:t>22. januar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E66B1E-543F-4350-A5BF-7B3494EE52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17E9DF-090D-819D-4A8E-DBED0E10ED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a-DK"/>
              <a:t>Side </a:t>
            </a:r>
            <a:fld id="{855F907D-1812-4146-A530-318126756F5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568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2 kol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Overskrift i en til to linjer                            lorem ipsum dolor lip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3B7354E-3612-C2C1-BB1C-121A4AE8C9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A7BAD6-150F-CF44-F9FC-77909FD14E7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357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699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3 kol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Overskrift i en til to linjer                            lorem ipsum dolor lip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6459230-2EC8-1E0B-C5C5-F6F5F732C2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2276475"/>
            <a:ext cx="3495675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FA8CC8-351D-A883-30BA-246C02FE8A3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46575" y="2276475"/>
            <a:ext cx="3497263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C2F437-FA7A-3595-43FF-9567BFF79B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23238" y="2276475"/>
            <a:ext cx="3497262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352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1/2 - Billede 1/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BBF6DA-26BF-D15C-DAD8-F944BEBD8EB6}"/>
              </a:ext>
            </a:extLst>
          </p:cNvPr>
          <p:cNvSpPr/>
          <p:nvPr userDrawn="1"/>
        </p:nvSpPr>
        <p:spPr>
          <a:xfrm>
            <a:off x="0" y="0"/>
            <a:ext cx="6235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D428550-8EB3-3D9B-3ADB-A7C76318C53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5700" y="0"/>
            <a:ext cx="5956300" cy="6858000"/>
          </a:xfrm>
          <a:noFill/>
        </p:spPr>
        <p:txBody>
          <a:bodyPr bIns="576000"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5384800" cy="104644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en til      to linjer med billede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4C5F4C0-5FA8-089B-EEB3-C56C5B035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15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0573D3-3E90-122C-114F-E41BFE1C84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0857360" y="5991228"/>
            <a:ext cx="763139" cy="43378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9414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1/2 - Indhold 1/2 Farv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C87488-358D-5B5B-58D6-CB16248F444A}"/>
              </a:ext>
            </a:extLst>
          </p:cNvPr>
          <p:cNvSpPr/>
          <p:nvPr userDrawn="1"/>
        </p:nvSpPr>
        <p:spPr>
          <a:xfrm>
            <a:off x="0" y="0"/>
            <a:ext cx="6235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397C8D-9753-89A0-4BEF-604AF812F233}"/>
              </a:ext>
            </a:extLst>
          </p:cNvPr>
          <p:cNvSpPr/>
          <p:nvPr userDrawn="1"/>
        </p:nvSpPr>
        <p:spPr>
          <a:xfrm>
            <a:off x="6235700" y="0"/>
            <a:ext cx="59563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142C2B-7F87-97B0-8E08-BEED3C05DF5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72275" y="1125538"/>
            <a:ext cx="4848225" cy="4652962"/>
          </a:xfrm>
        </p:spPr>
        <p:txBody>
          <a:bodyPr bIns="1260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r>
              <a:rPr lang="en-US" dirty="0"/>
              <a:t> her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5384800" cy="104644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en til      to linjer med billede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757119-3609-ECD3-512C-BB419E88E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1791" y="1328744"/>
            <a:ext cx="1128708" cy="52322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6pPr>
              <a:defRPr/>
            </a:lvl6pPr>
          </a:lstStyle>
          <a:p>
            <a:pPr lvl="0"/>
            <a:r>
              <a:rPr lang="en-US" dirty="0"/>
              <a:t>xx%</a:t>
            </a:r>
            <a:endParaRPr lang="da-DK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A996AC7-06DB-29FF-0EC5-CE60C95BA9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1791" y="1868494"/>
            <a:ext cx="1128708" cy="52322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1pPr>
            <a:lvl6pPr>
              <a:defRPr/>
            </a:lvl6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  <a:endParaRPr lang="da-DK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CFD11CF-7A5C-9525-5ED1-3493C86EBC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15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709BFD-5456-F0F1-56FB-8F95F7F189D4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2252D3A-3688-B5EB-4D56-894C05967CBA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B170C-D21A-1E58-6157-0ED5A81CDFC2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57278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x Indhold + Tekst - Farv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A57EBC-EE60-6F4E-B531-75668AF67353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9E036-9A2C-F22F-CE59-9F7F9550530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11049000" cy="52322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a-DK" noProof="0" dirty="0"/>
              <a:t>Kort overskrift i en linje . . . 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9787C-EEB6-72BA-A1FD-873E55C4A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823137"/>
            <a:ext cx="4950316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152D2A9-9C5C-788A-5ECC-AFF45617B7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0185" y="4823137"/>
            <a:ext cx="4950316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94CAA09-6A38-D9BD-CBE1-9D35E2DCF74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71500" y="1754746"/>
            <a:ext cx="4950317" cy="2723882"/>
          </a:xfrm>
        </p:spPr>
        <p:txBody>
          <a:bodyPr bIns="115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9B18901D-2A1F-5419-6F99-9E0F744D2D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68841" y="1754746"/>
            <a:ext cx="4950317" cy="2723882"/>
          </a:xfrm>
        </p:spPr>
        <p:txBody>
          <a:bodyPr bIns="115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A2D0E5-0BB9-A8C1-422C-5520F7BA2CFF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5C368C-262D-AADE-DE55-5849FB1B67F0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AA5679-7593-E0D0-3C38-0A646D0FF5C9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481235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+ Teks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5C94B9-94F3-BBEB-F0BD-0AD713EF2376}"/>
              </a:ext>
            </a:extLst>
          </p:cNvPr>
          <p:cNvSpPr/>
          <p:nvPr userDrawn="1"/>
        </p:nvSpPr>
        <p:spPr>
          <a:xfrm>
            <a:off x="8123239" y="0"/>
            <a:ext cx="406876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9E036-9A2C-F22F-CE59-9F7F95505309}"/>
              </a:ext>
            </a:extLst>
          </p:cNvPr>
          <p:cNvSpPr/>
          <p:nvPr userDrawn="1"/>
        </p:nvSpPr>
        <p:spPr>
          <a:xfrm>
            <a:off x="4067175" y="0"/>
            <a:ext cx="405606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11049000" cy="52322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a-DK" noProof="0" dirty="0"/>
              <a:t>Kort overskrift i en linje . . . 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9787C-EEB6-72BA-A1FD-873E55C4A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B02B7F6-6399-2BF4-12D7-A105E51F5D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9939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B4ABCB-9BE3-10BD-6884-61BA426130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08379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BBD8A76-32BB-816D-301A-8C1D36226A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500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C67424DA-37FD-DD41-38E0-E72ECB7E94B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39146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318BC00B-950D-D262-2D92-6AA1528E8F6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94418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9EFC05-EFA8-D066-78AB-22F21CF57C1F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D07218-9AAC-36EF-E5DE-1D9360C0BCFE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037C35-F63E-67F4-BA64-85FDE37221CE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064143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+ Tekst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5C94B9-94F3-BBEB-F0BD-0AD713EF2376}"/>
              </a:ext>
            </a:extLst>
          </p:cNvPr>
          <p:cNvSpPr/>
          <p:nvPr userDrawn="1"/>
        </p:nvSpPr>
        <p:spPr>
          <a:xfrm>
            <a:off x="8123239" y="0"/>
            <a:ext cx="4068762" cy="6858000"/>
          </a:xfrm>
          <a:prstGeom prst="rect">
            <a:avLst/>
          </a:prstGeom>
          <a:solidFill>
            <a:srgbClr val="669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9E036-9A2C-F22F-CE59-9F7F95505309}"/>
              </a:ext>
            </a:extLst>
          </p:cNvPr>
          <p:cNvSpPr/>
          <p:nvPr userDrawn="1"/>
        </p:nvSpPr>
        <p:spPr>
          <a:xfrm>
            <a:off x="4067175" y="0"/>
            <a:ext cx="4056064" cy="6858000"/>
          </a:xfrm>
          <a:prstGeom prst="rect">
            <a:avLst/>
          </a:prstGeom>
          <a:solidFill>
            <a:srgbClr val="B3C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11049000" cy="52322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a-DK" noProof="0" dirty="0"/>
              <a:t>Kort overskrift i en linje . . . 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9787C-EEB6-72BA-A1FD-873E55C4A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B02B7F6-6399-2BF4-12D7-A105E51F5D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9939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B4ABCB-9BE3-10BD-6884-61BA426130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08379" y="4320147"/>
            <a:ext cx="2912121" cy="1043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BBD8A76-32BB-816D-301A-8C1D36226A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500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C67424DA-37FD-DD41-38E0-E72ECB7E94B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39146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318BC00B-950D-D262-2D92-6AA1528E8F6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94418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9EFC05-EFA8-D066-78AB-22F21CF57C1F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D07218-9AAC-36EF-E5DE-1D9360C0BCFE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037C35-F63E-67F4-BA64-85FDE37221CE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550130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- Coll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A9F677-00FF-52F0-050A-07B082154E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1CBF3D0-24B4-9DC2-BBC7-4AE56D3B186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0217" y="441324"/>
            <a:ext cx="5020283" cy="3410829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1C50BE5-FC2F-B94C-ABC3-E23FC994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6626" y="4037013"/>
            <a:ext cx="3686174" cy="564170"/>
          </a:xfrm>
        </p:spPr>
        <p:txBody>
          <a:bodyPr anchor="b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6B93523-CC0F-E8AC-F284-D6DA323BDD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6626" y="4800635"/>
            <a:ext cx="3686174" cy="1035961"/>
          </a:xfrm>
        </p:spPr>
        <p:txBody>
          <a:bodyPr anchor="t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– max. </a:t>
            </a:r>
            <a:r>
              <a:rPr lang="en-US" dirty="0" err="1"/>
              <a:t>frm</a:t>
            </a:r>
            <a:r>
              <a:rPr lang="en-US" dirty="0"/>
              <a:t> </a:t>
            </a:r>
            <a:r>
              <a:rPr lang="en-US" dirty="0" err="1"/>
              <a:t>linjer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53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- Collage -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87FA62-EFB8-8B6E-F223-1C15673D19E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solidFill>
            <a:schemeClr val="accent6"/>
          </a:solidFill>
        </p:spPr>
        <p:txBody>
          <a:bodyPr b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DFE470D8-07EA-8DF1-F220-FBA2F8977A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5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 - Mørkegrøn bag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354491"/>
          </a:xfrm>
        </p:spPr>
        <p:txBody>
          <a:bodyPr>
            <a:noAutofit/>
          </a:bodyPr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Kort overskrift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755664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</a:t>
            </a:r>
            <a:r>
              <a:rPr lang="da-DK" noProof="0" dirty="0"/>
              <a:t> </a:t>
            </a:r>
            <a:r>
              <a:rPr lang="da-DK" noProof="0" dirty="0" err="1"/>
              <a:t>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exceperum</a:t>
            </a:r>
            <a:r>
              <a:rPr lang="da-DK" noProof="0" dirty="0"/>
              <a:t> </a:t>
            </a:r>
            <a:r>
              <a:rPr lang="da-DK" noProof="0" dirty="0" err="1"/>
              <a:t>quenim</a:t>
            </a:r>
            <a:r>
              <a:rPr lang="da-DK" noProof="0" dirty="0"/>
              <a:t> </a:t>
            </a:r>
            <a:r>
              <a:rPr lang="da-DK" noProof="0" dirty="0" err="1"/>
              <a:t>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bg1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CA02AE-7C17-DB22-D934-6BF02DD10EA2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F027DF3-F1EC-32CC-0A1C-6CEB40AF6B10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31CE576-56B1-E824-7CD3-CD59D4B6E131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518472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x Indhold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A9F677-00FF-52F0-050A-07B082154E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24960-80F9-E329-EF1E-C46D904F5B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bIns="576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da-DK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054E7A02-D897-BCD3-B44C-77F4CB36BB4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62232" y="3861238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38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x Indhold - Coll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129C15-988A-86D4-8130-A4337C54AF87}"/>
              </a:ext>
            </a:extLst>
          </p:cNvPr>
          <p:cNvSpPr/>
          <p:nvPr userDrawn="1"/>
        </p:nvSpPr>
        <p:spPr>
          <a:xfrm>
            <a:off x="9158592" y="0"/>
            <a:ext cx="3033408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A9F677-00FF-52F0-050A-07B082154E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24960-80F9-E329-EF1E-C46D904F5B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62592" cy="3429000"/>
          </a:xfrm>
          <a:solidFill>
            <a:schemeClr val="bg1">
              <a:lumMod val="95000"/>
            </a:schemeClr>
          </a:solidFill>
        </p:spPr>
        <p:txBody>
          <a:bodyPr bIns="576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8237CD-21A2-A8F3-657E-33D66C90D4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10775" y="1133342"/>
            <a:ext cx="1326812" cy="695530"/>
          </a:xfrm>
        </p:spPr>
        <p:txBody>
          <a:bodyPr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5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1D0494-9CA5-EA5A-76FF-4DD8CBBFF7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10775" y="1833905"/>
            <a:ext cx="1326812" cy="442570"/>
          </a:xfrm>
        </p:spPr>
        <p:txBody>
          <a:bodyPr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  <a:endParaRPr lang="da-DK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3BDC0299-EF52-F5D7-69CB-C35EBB1EFBF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62232" y="3861238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20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Overskrift i en til to linjer                            lorem ipsum dolor lip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CA0B1-3EE6-5FA2-BAE4-46395D2BB13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2276475"/>
            <a:ext cx="9159876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CC3C4-7D36-B819-497B-AB9BBCF4C0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0775" y="2466224"/>
            <a:ext cx="1609725" cy="3312276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</a:p>
        </p:txBody>
      </p:sp>
    </p:spTree>
    <p:extLst>
      <p:ext uri="{BB962C8B-B14F-4D97-AF65-F5344CB8AC3E}">
        <p14:creationId xmlns:p14="http://schemas.microsoft.com/office/powerpoint/2010/main" val="2109655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bag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2A57E5A-A3B1-FBDC-315D-044E27AAE7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bIns="504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D4BCF-0E12-801F-C5B4-48E14EF592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0857360" y="5991228"/>
            <a:ext cx="763139" cy="43378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09453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 - Grøn bag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E7FACC0-2983-1990-3941-F8536456E0B3}"/>
              </a:ext>
            </a:extLst>
          </p:cNvPr>
          <p:cNvSpPr txBox="1"/>
          <p:nvPr userDrawn="1"/>
        </p:nvSpPr>
        <p:spPr>
          <a:xfrm>
            <a:off x="571500" y="623197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bg1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1081762"/>
            <a:ext cx="3495675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da-DK" sz="10000" spc="0" baseline="0" dirty="0">
                <a:solidFill>
                  <a:schemeClr val="bg1"/>
                </a:solidFill>
                <a:latin typeface="+mj-lt"/>
              </a:rPr>
              <a:t>Tak.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F5D9-5288-8350-2C07-8B9EF7612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5056743"/>
            <a:ext cx="2405164" cy="292388"/>
          </a:xfrm>
        </p:spPr>
        <p:txBody>
          <a:bodyPr anchor="t" anchorCtr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000" spc="50" baseline="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dirty="0"/>
              <a:t>mail@lf.dk                                                      +45 21882324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8354-808F-F4CA-FC68-1424644FE9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99543"/>
            <a:ext cx="2405164" cy="292388"/>
          </a:xfrm>
        </p:spPr>
        <p:txBody>
          <a:bodyPr anchor="t" anchorCtr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000" spc="50" baseline="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dirty="0"/>
              <a:t>Navn Navnesen                                          Titel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9A4DB7-947C-A02E-3FB0-B4311C016CAD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8C3914E-0137-F09B-B422-D70A426FA18D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43871A3-0D2D-4A21-7D71-D41A818A60D5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5F128D-0483-7A2D-21F6-BF86942E6E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500" y="5661211"/>
            <a:ext cx="2405164" cy="181536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28800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err="1"/>
              <a:t>Url-adresse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69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1500" y="1607606"/>
            <a:ext cx="2271952" cy="44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Skrifttype</a:t>
            </a:r>
            <a:endParaRPr lang="da-DK" altLang="da-DK" sz="1400" b="0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Forøg Listeniveau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For at gå tilbage i tekst-niveauer, 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 Listeniveau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Punktopstilling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Punktopstilling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 for at sætte korrekt punkttegn på igen.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1-3 er til punktopstillinger.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4 er til mellemrubrikker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5 er til fremhævet tekst og citater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6 er ens med slide titel overskrift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endParaRPr lang="da-DK" altLang="da-DK" sz="1400" b="0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1400" b="0" noProof="1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Farver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Farverne findes under Brugerdefinerede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farver. Hhv. Mørk grøn, Grå, Rød og Ekstra Grøn inkl. 60% og 30% tintede udgaver.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Ekstra Grøn bruges til mellemrubrikker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(Niveau 4) og fremhævede tekster (Niveau 5).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4926" y="1607606"/>
            <a:ext cx="3002126" cy="474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Billeder</a:t>
            </a:r>
            <a:endParaRPr lang="da-DK" sz="1400" b="1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Tabeller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Tabeldesign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kun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Kolonneoverskrift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og Lyst layout 1.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Fravælg den øverst kant.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Ved tekststørrelse på 12 pkt sæt marginer til 0 mm, centrer tekst vertikalt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Tabelrækkehøjde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til 0,78 cm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9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66BC84"/>
                </a:solidFill>
                <a:effectLst/>
                <a:uLnTx/>
                <a:uFillTx/>
                <a:latin typeface="LFPressSansOffc dBold" panose="00000700000000000000" pitchFamily="2" charset="0"/>
                <a:ea typeface="+mn-ea"/>
                <a:cs typeface="Arial" panose="020B0604020202020204" pitchFamily="34" charset="0"/>
              </a:rPr>
              <a:t>Grafer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Kurvedigrammer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fyldes med Mønsterudfyldning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og Diagonale striber: Brede opadgående.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Søjlediagrammers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første 6 datasæt indfarves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automatisk korrekt ud fra de sidste 6 Temafarver.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Det 7. og frem skal indfarves manuelt.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Brug de røde farver, som defineret i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farvepaletten Brugerdefinerede farver.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23237" y="1607606"/>
            <a:ext cx="2829391" cy="459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 slide </a:t>
            </a:r>
            <a:r>
              <a:rPr lang="en-US" sz="9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fanen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slide.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Skift layout</a:t>
            </a:r>
            <a:b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pilen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ved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af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se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over </a:t>
            </a:r>
            <a:b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slide layouts.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slide</a:t>
            </a:r>
            <a:b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nulstille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placeringer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størrelser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formatering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alle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pladsholdere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til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deres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oprindelige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indstilling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Hjælpelinjer</a:t>
            </a:r>
            <a:endParaRPr lang="da-DK" sz="1400" b="1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1400" b="0" noProof="1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E4FD2B6E-39A9-4094-A5FF-CBA180265C0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A3F53F2-4FC4-4AC7-9435-428F1F09478D}" type="datetime3">
              <a:rPr lang="da-DK" smtClean="0"/>
              <a:t>22.01.2024</a:t>
            </a:fld>
            <a:endParaRPr lang="da-DK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AFF8183-88DB-4217-8B14-93C3A2F3C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Præsentationstitel</a:t>
            </a:r>
            <a:endParaRPr lang="da-DK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2ECA3156-EAFA-499A-BDD3-C3FE309B57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C5DBC-59F1-8C39-A91C-EEE54E1C5493}"/>
              </a:ext>
            </a:extLst>
          </p:cNvPr>
          <p:cNvSpPr txBox="1">
            <a:spLocks/>
          </p:cNvSpPr>
          <p:nvPr userDrawn="1"/>
        </p:nvSpPr>
        <p:spPr>
          <a:xfrm>
            <a:off x="571500" y="774129"/>
            <a:ext cx="11283305" cy="6578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spc="-100" baseline="0" dirty="0">
                <a:solidFill>
                  <a:schemeClr val="tx2"/>
                </a:solidFill>
              </a:rPr>
              <a:t>TIPS &amp; TRICKS - din brugerguide</a:t>
            </a:r>
          </a:p>
        </p:txBody>
      </p:sp>
      <p:pic>
        <p:nvPicPr>
          <p:cNvPr id="21" name="Billede 20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1EDAF855-5B58-56B3-B926-00FB0E223B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687" y="1782078"/>
            <a:ext cx="274320" cy="43434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5D12A722-029A-BC96-1174-EE72BA2F51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564" y="2347138"/>
            <a:ext cx="457200" cy="142875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8942B966-6BB9-5D09-8F56-968CCDA497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3762" y="2694960"/>
            <a:ext cx="382905" cy="142875"/>
          </a:xfrm>
          <a:prstGeom prst="rect">
            <a:avLst/>
          </a:prstGeom>
        </p:spPr>
      </p:pic>
      <p:pic>
        <p:nvPicPr>
          <p:cNvPr id="31" name="Billede 30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3AEAB7CF-695C-2BDA-8621-ACEE94A1CC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77" y="2460400"/>
            <a:ext cx="257175" cy="154305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3B8CEEC2-BC76-7931-F003-3C624F2DDC4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11" y="1922054"/>
            <a:ext cx="302895" cy="177165"/>
          </a:xfrm>
          <a:prstGeom prst="rect">
            <a:avLst/>
          </a:prstGeom>
        </p:spPr>
      </p:pic>
      <p:pic>
        <p:nvPicPr>
          <p:cNvPr id="38" name="Billede 37">
            <a:extLst>
              <a:ext uri="{FF2B5EF4-FFF2-40B4-BE49-F238E27FC236}">
                <a16:creationId xmlns:a16="http://schemas.microsoft.com/office/drawing/2014/main" id="{ED3EF9D5-2896-8E46-FCDB-76F169F1F20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86" y="1879800"/>
            <a:ext cx="188595" cy="211455"/>
          </a:xfrm>
          <a:prstGeom prst="rect">
            <a:avLst/>
          </a:prstGeom>
        </p:spPr>
      </p:pic>
      <p:pic>
        <p:nvPicPr>
          <p:cNvPr id="40" name="Billede 39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0AA0ABF7-97FB-07D4-A315-CDB37EDB50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047" y="2208864"/>
            <a:ext cx="274320" cy="428625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FB95B137-331B-450D-A8C3-C7336D30D1A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11" y="2919075"/>
            <a:ext cx="622269" cy="754190"/>
          </a:xfrm>
          <a:prstGeom prst="rect">
            <a:avLst/>
          </a:prstGeom>
        </p:spPr>
      </p:pic>
      <p:pic>
        <p:nvPicPr>
          <p:cNvPr id="44" name="Billede 43" descr="Et billede, der indeholder tekst, avis, skærmbillede&#10;&#10;Automatisk genereret beskrivelse">
            <a:extLst>
              <a:ext uri="{FF2B5EF4-FFF2-40B4-BE49-F238E27FC236}">
                <a16:creationId xmlns:a16="http://schemas.microsoft.com/office/drawing/2014/main" id="{B4766643-DD3D-FD07-EE34-D8630D287F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801895"/>
            <a:ext cx="2343150" cy="769335"/>
          </a:xfrm>
          <a:prstGeom prst="rect">
            <a:avLst/>
          </a:prstGeom>
        </p:spPr>
      </p:pic>
      <p:pic>
        <p:nvPicPr>
          <p:cNvPr id="46" name="Billede 45">
            <a:extLst>
              <a:ext uri="{FF2B5EF4-FFF2-40B4-BE49-F238E27FC236}">
                <a16:creationId xmlns:a16="http://schemas.microsoft.com/office/drawing/2014/main" id="{BFBF5147-EEAF-FD06-0FA8-0B64E32A3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4926" y="6029789"/>
            <a:ext cx="962088" cy="242857"/>
          </a:xfrm>
          <a:prstGeom prst="rect">
            <a:avLst/>
          </a:prstGeom>
        </p:spPr>
      </p:pic>
      <p:pic>
        <p:nvPicPr>
          <p:cNvPr id="48" name="Billede 47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80F63F5E-9EB8-071E-8957-61FF2C09572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37" y="5126790"/>
            <a:ext cx="982980" cy="462915"/>
          </a:xfrm>
          <a:prstGeom prst="rect">
            <a:avLst/>
          </a:prstGeom>
        </p:spPr>
      </p:pic>
      <p:pic>
        <p:nvPicPr>
          <p:cNvPr id="50" name="Billede 4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A2F8FB1-627C-C199-2D0D-665E2FF8684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80" y="3338233"/>
            <a:ext cx="1479128" cy="324371"/>
          </a:xfrm>
          <a:prstGeom prst="rect">
            <a:avLst/>
          </a:prstGeom>
        </p:spPr>
      </p:pic>
      <p:pic>
        <p:nvPicPr>
          <p:cNvPr id="52" name="Billede 51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0E4DE1B4-B015-EB4E-ADF9-1CE34B2CC21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378" y="5972554"/>
            <a:ext cx="932156" cy="357326"/>
          </a:xfrm>
          <a:prstGeom prst="rect">
            <a:avLst/>
          </a:prstGeom>
        </p:spPr>
      </p:pic>
      <p:sp>
        <p:nvSpPr>
          <p:cNvPr id="53" name="Rectangle 18">
            <a:extLst>
              <a:ext uri="{FF2B5EF4-FFF2-40B4-BE49-F238E27FC236}">
                <a16:creationId xmlns:a16="http://schemas.microsoft.com/office/drawing/2014/main" id="{DFAB16EB-0FA9-2E76-E990-3D918B37D1D0}"/>
              </a:ext>
            </a:extLst>
          </p:cNvPr>
          <p:cNvSpPr/>
          <p:nvPr userDrawn="1"/>
        </p:nvSpPr>
        <p:spPr>
          <a:xfrm>
            <a:off x="4731444" y="6124281"/>
            <a:ext cx="591553" cy="1445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illede 3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42C1D753-83A3-7F6A-2AD4-8B65622DD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008" y="4597774"/>
            <a:ext cx="952500" cy="377638"/>
          </a:xfrm>
          <a:prstGeom prst="rect">
            <a:avLst/>
          </a:prstGeom>
        </p:spPr>
      </p:pic>
      <p:pic>
        <p:nvPicPr>
          <p:cNvPr id="6" name="Billede 5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485B7E64-7CAE-F2D9-1403-B9203D25F62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62" y="5007098"/>
            <a:ext cx="703546" cy="133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76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use"/>
          <p:cNvSpPr txBox="1"/>
          <p:nvPr userDrawn="1"/>
        </p:nvSpPr>
        <p:spPr bwMode="white">
          <a:xfrm>
            <a:off x="430213" y="40968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  <a:latin typeface="+mn-lt"/>
              </a:rPr>
              <a:t>Hvis du ser andre </a:t>
            </a:r>
            <a:r>
              <a:rPr lang="da-DK" sz="4400" b="0" i="0" noProof="0" dirty="0">
                <a:solidFill>
                  <a:schemeClr val="bg1"/>
                </a:solidFill>
                <a:latin typeface="+mn-lt"/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  <a:latin typeface="+mn-lt"/>
              </a:rPr>
            </a:br>
            <a:r>
              <a:rPr lang="da-DK" sz="4400" b="0" noProof="0" dirty="0">
                <a:solidFill>
                  <a:schemeClr val="bg1"/>
                </a:solidFill>
                <a:latin typeface="+mn-lt"/>
              </a:rPr>
              <a:t>brug dem ikke. Disse layouts </a:t>
            </a:r>
            <a:r>
              <a:rPr lang="da-DK" sz="4400" b="0" i="0" u="none" noProof="0" dirty="0">
                <a:solidFill>
                  <a:schemeClr val="bg1"/>
                </a:solidFill>
                <a:latin typeface="+mn-lt"/>
              </a:rPr>
              <a:t>tilhører ikke </a:t>
            </a:r>
            <a:br>
              <a:rPr lang="da-DK" sz="4400" b="0" i="0" u="none" noProof="0" dirty="0">
                <a:solidFill>
                  <a:schemeClr val="bg1"/>
                </a:solidFill>
                <a:latin typeface="+mn-lt"/>
              </a:rPr>
            </a:br>
            <a:r>
              <a:rPr lang="da-DK" sz="4400" b="0" i="0" u="none" noProof="0" dirty="0">
                <a:solidFill>
                  <a:schemeClr val="bg1"/>
                </a:solidFill>
                <a:latin typeface="+mn-lt"/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  <a:latin typeface="+mn-lt"/>
              </a:rPr>
              <a:t>corporate </a:t>
            </a:r>
            <a:r>
              <a:rPr lang="da-DK" sz="4400" b="0" noProof="0" dirty="0">
                <a:solidFill>
                  <a:schemeClr val="bg1"/>
                </a:solidFill>
                <a:latin typeface="+mn-lt"/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  <a:latin typeface="+mn-lt"/>
              </a:rPr>
            </a:br>
            <a:br>
              <a:rPr lang="da-DK" sz="2800" b="0" noProof="0" dirty="0">
                <a:solidFill>
                  <a:schemeClr val="bg1"/>
                </a:solidFill>
                <a:latin typeface="+mn-lt"/>
              </a:rPr>
            </a:br>
            <a:endParaRPr lang="da-DK" sz="2800" b="0" noProof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348330" y="3261256"/>
            <a:ext cx="1036788" cy="1036788"/>
            <a:chOff x="6096000" y="4963130"/>
            <a:chExt cx="1456719" cy="1456719"/>
          </a:xfrm>
          <a:solidFill>
            <a:schemeClr val="bg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635000" y="2809824"/>
            <a:ext cx="116339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a-DK" sz="10800" b="1" i="0" u="none" noProof="0" dirty="0">
                <a:solidFill>
                  <a:schemeClr val="bg2"/>
                </a:solidFill>
                <a:latin typeface="+mn-lt"/>
              </a:rPr>
              <a:t>Brug dem ikke</a:t>
            </a: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384167"/>
            <a:ext cx="11356974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  <a:latin typeface="+mn-lt"/>
              </a:rPr>
              <a:t>Pga. PowerPoints standard Kopier/Indsæt funktionalitet </a:t>
            </a:r>
            <a:br>
              <a:rPr lang="da-DK" sz="2000" b="0" noProof="0" dirty="0">
                <a:solidFill>
                  <a:schemeClr val="bg1"/>
                </a:solidFill>
                <a:latin typeface="+mn-lt"/>
              </a:rPr>
            </a:br>
            <a:r>
              <a:rPr lang="da-DK" sz="2000" b="0" noProof="0" dirty="0">
                <a:solidFill>
                  <a:schemeClr val="bg1"/>
                </a:solidFill>
                <a:latin typeface="+mn-lt"/>
              </a:rPr>
              <a:t>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  <a:latin typeface="+mn-lt"/>
              </a:rPr>
              <a:t>OBS! Layouts efter dette kan indeholde potential fortrolig information.</a:t>
            </a:r>
            <a:br>
              <a:rPr lang="da-DK" sz="1800" b="0" noProof="0" dirty="0">
                <a:solidFill>
                  <a:schemeClr val="bg1"/>
                </a:solidFill>
                <a:latin typeface="+mn-lt"/>
              </a:rPr>
            </a:br>
            <a:endParaRPr lang="da-DK" sz="1800" b="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16F02AC0-8835-4687-9809-625BC7974E0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18EC90D-980B-416E-BF9A-85DEEA43DB65}" type="datetime3">
              <a:rPr lang="da-DK" smtClean="0"/>
              <a:t>22.01.2024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D6C9CE-4F2C-454C-BB55-801B8D39FB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Præsentationstitel</a:t>
            </a:r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475F42F-AD98-4F3B-A294-8047E72ED3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686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 - Lysegrøn bag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354491"/>
          </a:xfrm>
        </p:spPr>
        <p:txBody>
          <a:bodyPr>
            <a:noAutofit/>
          </a:bodyPr>
          <a:lstStyle>
            <a:lvl1pPr>
              <a:defRPr sz="90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Kort overskrift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755664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</a:t>
            </a:r>
            <a:r>
              <a:rPr lang="da-DK" noProof="0" dirty="0"/>
              <a:t> </a:t>
            </a:r>
            <a:r>
              <a:rPr lang="da-DK" noProof="0" dirty="0" err="1"/>
              <a:t>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exceperum</a:t>
            </a:r>
            <a:r>
              <a:rPr lang="da-DK" noProof="0" dirty="0"/>
              <a:t> </a:t>
            </a:r>
            <a:r>
              <a:rPr lang="da-DK" noProof="0" dirty="0" err="1"/>
              <a:t>quenim</a:t>
            </a:r>
            <a:r>
              <a:rPr lang="da-DK" noProof="0" dirty="0"/>
              <a:t> </a:t>
            </a:r>
            <a:r>
              <a:rPr lang="da-DK" noProof="0" dirty="0" err="1"/>
              <a:t>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tx2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</p:spTree>
    <p:extLst>
      <p:ext uri="{BB962C8B-B14F-4D97-AF65-F5344CB8AC3E}">
        <p14:creationId xmlns:p14="http://schemas.microsoft.com/office/powerpoint/2010/main" val="66993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 - Lysegrøn bag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1831271"/>
          </a:xfrm>
        </p:spPr>
        <p:txBody>
          <a:bodyPr>
            <a:noAutofit/>
          </a:bodyPr>
          <a:lstStyle>
            <a:lvl1pPr>
              <a:defRPr sz="70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Kort overskrift            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263653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</a:t>
            </a:r>
            <a:r>
              <a:rPr lang="da-DK" noProof="0" dirty="0"/>
              <a:t> sussimil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tx2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</p:spTree>
    <p:extLst>
      <p:ext uri="{BB962C8B-B14F-4D97-AF65-F5344CB8AC3E}">
        <p14:creationId xmlns:p14="http://schemas.microsoft.com/office/powerpoint/2010/main" val="231265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C - Lysegrøn bag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746906"/>
          </a:xfrm>
        </p:spPr>
        <p:txBody>
          <a:bodyPr>
            <a:noAutofit/>
          </a:bodyPr>
          <a:lstStyle>
            <a:lvl1pPr>
              <a:defRPr sz="70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Kort overskrift                      i to linjer — kan også bruges til stort citat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tx2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</p:spTree>
    <p:extLst>
      <p:ext uri="{BB962C8B-B14F-4D97-AF65-F5344CB8AC3E}">
        <p14:creationId xmlns:p14="http://schemas.microsoft.com/office/powerpoint/2010/main" val="18181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C - Grøn bag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746906"/>
          </a:xfrm>
        </p:spPr>
        <p:txBody>
          <a:bodyPr>
            <a:no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Kort overskrift                      i to linjer — kan også bruges til stort citat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bg1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10B442-1073-EBAC-9232-04A505BE3912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F4C641F-CA3D-F6F3-BDB3-3D1E1B197F15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CB8FD11-802A-0F7A-BB64-2502D62ABBB9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42419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bille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34589E-DBEF-F10A-B123-19B3462ED4F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89A67-CE19-7A2E-E102-A4CFFF68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049" y="1132611"/>
            <a:ext cx="5080451" cy="1569660"/>
          </a:xfrm>
        </p:spPr>
        <p:txBody>
          <a:bodyPr>
            <a:noAutofit/>
          </a:bodyPr>
          <a:lstStyle/>
          <a:p>
            <a:r>
              <a:rPr lang="da-DK" noProof="0" dirty="0"/>
              <a:t>Overskrift i en til tre linjer — </a:t>
            </a:r>
            <a:r>
              <a:rPr lang="da-DK" noProof="0" dirty="0" err="1"/>
              <a:t>breaker</a:t>
            </a:r>
            <a:r>
              <a:rPr lang="da-DK" noProof="0" dirty="0"/>
              <a:t> med billede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9654A37-0579-BB07-208B-277EC9F4E6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0049" y="3110479"/>
            <a:ext cx="5080451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7D5A1B-444A-F49D-1D90-6E0E039EB0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noFill/>
        </p:spPr>
        <p:txBody>
          <a:bodyPr bIns="576000"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CADE800-1B68-04FB-1A4D-A5DBDE2E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7361" y="5991228"/>
            <a:ext cx="763139" cy="4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tal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9A67-CE19-7A2E-E102-A4CFFF68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049" y="1132611"/>
            <a:ext cx="5080451" cy="1569660"/>
          </a:xfrm>
        </p:spPr>
        <p:txBody>
          <a:bodyPr>
            <a:noAutofit/>
          </a:bodyPr>
          <a:lstStyle/>
          <a:p>
            <a:r>
              <a:rPr lang="da-DK" noProof="0" dirty="0"/>
              <a:t>Overskrift i en til tre linjer — </a:t>
            </a:r>
            <a:r>
              <a:rPr lang="da-DK" noProof="0" dirty="0" err="1"/>
              <a:t>breaker</a:t>
            </a:r>
            <a:r>
              <a:rPr lang="da-DK" noProof="0" dirty="0"/>
              <a:t> med stort tal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9654A37-0579-BB07-208B-277EC9F4E6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0049" y="3110479"/>
            <a:ext cx="5080451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7FE6D-2AD2-9772-9089-D20F6C7AD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6096000" cy="6858000"/>
          </a:xfrm>
          <a:solidFill>
            <a:schemeClr val="accent4"/>
          </a:solidFill>
        </p:spPr>
        <p:txBody>
          <a:bodyPr lIns="0" tIns="0" rIns="144000" bIns="36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7000" b="1">
                <a:solidFill>
                  <a:schemeClr val="bg1"/>
                </a:solidFill>
                <a:latin typeface="LFPressSerifOffc" panose="00000500000000000000" pitchFamily="2" charset="0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349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tal - 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9A67-CE19-7A2E-E102-A4CFFF68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049" y="1132611"/>
            <a:ext cx="5080451" cy="1569660"/>
          </a:xfrm>
        </p:spPr>
        <p:txBody>
          <a:bodyPr>
            <a:noAutofit/>
          </a:bodyPr>
          <a:lstStyle/>
          <a:p>
            <a:r>
              <a:rPr lang="da-DK" noProof="0" dirty="0"/>
              <a:t>Overskrift i en til tre linjer — </a:t>
            </a:r>
            <a:r>
              <a:rPr lang="da-DK" noProof="0" dirty="0" err="1"/>
              <a:t>breaker</a:t>
            </a:r>
            <a:r>
              <a:rPr lang="da-DK" noProof="0" dirty="0"/>
              <a:t> med stort tal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9654A37-0579-BB07-208B-277EC9F4E6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0049" y="3110479"/>
            <a:ext cx="5080451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7FE6D-2AD2-9772-9089-D20F6C7AD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6096000" cy="6858000"/>
          </a:xfrm>
          <a:solidFill>
            <a:schemeClr val="bg1"/>
          </a:solidFill>
        </p:spPr>
        <p:txBody>
          <a:bodyPr lIns="0" tIns="0" rIns="144000" bIns="36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7000" b="1">
                <a:solidFill>
                  <a:schemeClr val="tx2"/>
                </a:solidFill>
                <a:latin typeface="LFPressSerifOffc" panose="00000500000000000000" pitchFamily="2" charset="0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032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B7343-A14E-37BF-1624-E57F696F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36613"/>
            <a:ext cx="11049000" cy="10464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05A28-EA63-BF77-879A-0A25A4C28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276475"/>
            <a:ext cx="11049001" cy="3502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70858-747F-383F-1168-68A5FD0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5700" y="6296789"/>
            <a:ext cx="1608138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255FD78-C43A-4BFC-A125-599C5504E2CB}" type="datetime2">
              <a:rPr lang="da-DK" smtClean="0"/>
              <a:t>22. januar 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97C98-FCD5-6414-660E-A6F1A1411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9038" y="6295272"/>
            <a:ext cx="3497262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95C5-DFD0-E996-A578-B92EA7F5A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499" y="6295272"/>
            <a:ext cx="1608139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Side </a:t>
            </a:r>
            <a:fld id="{855F907D-1812-4146-A530-318126756F5D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79047D0-45C6-4C0A-832D-F9CB8CEBFB72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857361" y="5991228"/>
            <a:ext cx="763139" cy="4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6" r:id="rId15"/>
    <p:sldLayoutId id="2147483668" r:id="rId16"/>
    <p:sldLayoutId id="2147483679" r:id="rId17"/>
    <p:sldLayoutId id="2147483669" r:id="rId18"/>
    <p:sldLayoutId id="2147483676" r:id="rId19"/>
    <p:sldLayoutId id="2147483670" r:id="rId20"/>
    <p:sldLayoutId id="2147483671" r:id="rId21"/>
    <p:sldLayoutId id="2147483672" r:id="rId22"/>
    <p:sldLayoutId id="2147483673" r:id="rId23"/>
    <p:sldLayoutId id="2147483675" r:id="rId24"/>
    <p:sldLayoutId id="2147483677" r:id="rId25"/>
    <p:sldLayoutId id="2147483678" r:id="rId26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7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ClrTx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000"/>
        </a:lnSpc>
        <a:spcBef>
          <a:spcPts val="0"/>
        </a:spcBef>
        <a:buFont typeface="LFPressSansOffc" panose="00000500000000000000" pitchFamily="50" charset="0"/>
        <a:buNone/>
        <a:defRPr sz="1600" kern="1200">
          <a:solidFill>
            <a:srgbClr val="66BC84"/>
          </a:solidFill>
          <a:latin typeface="LFPressSansOffc dBold" panose="00000700000000000000" pitchFamily="2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Font typeface="LFPressSansOffc" panose="00000500000000000000" pitchFamily="50" charset="0"/>
        <a:buNone/>
        <a:defRPr sz="1800" b="1" kern="1200">
          <a:solidFill>
            <a:srgbClr val="66BC84"/>
          </a:solidFill>
          <a:latin typeface="LFPressSerifOffc" panose="00000500000000000000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4000" kern="1200" spc="70" baseline="0">
          <a:solidFill>
            <a:schemeClr val="tx2"/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137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562" userDrawn="1">
          <p15:clr>
            <a:srgbClr val="F26B43"/>
          </p15:clr>
        </p15:guide>
        <p15:guide id="7" pos="2738" userDrawn="1">
          <p15:clr>
            <a:srgbClr val="F26B43"/>
          </p15:clr>
        </p15:guide>
        <p15:guide id="8" pos="3752" userDrawn="1">
          <p15:clr>
            <a:srgbClr val="F26B43"/>
          </p15:clr>
        </p15:guide>
        <p15:guide id="9" pos="3928" userDrawn="1">
          <p15:clr>
            <a:srgbClr val="F26B43"/>
          </p15:clr>
        </p15:guide>
        <p15:guide id="10" pos="4941" userDrawn="1">
          <p15:clr>
            <a:srgbClr val="F26B43"/>
          </p15:clr>
        </p15:guide>
        <p15:guide id="11" pos="5117" userDrawn="1">
          <p15:clr>
            <a:srgbClr val="F26B43"/>
          </p15:clr>
        </p15:guide>
        <p15:guide id="12" pos="6130" userDrawn="1">
          <p15:clr>
            <a:srgbClr val="F26B43"/>
          </p15:clr>
        </p15:guide>
        <p15:guide id="13" pos="6306" userDrawn="1">
          <p15:clr>
            <a:srgbClr val="F26B43"/>
          </p15:clr>
        </p15:guide>
        <p15:guide id="14" pos="7320" userDrawn="1">
          <p15:clr>
            <a:srgbClr val="F26B43"/>
          </p15:clr>
        </p15:guide>
        <p15:guide id="15" orient="horz" userDrawn="1">
          <p15:clr>
            <a:srgbClr val="F26B43"/>
          </p15:clr>
        </p15:guide>
        <p15:guide id="16" orient="horz" pos="4320" userDrawn="1">
          <p15:clr>
            <a:srgbClr val="F26B43"/>
          </p15:clr>
        </p15:guide>
        <p15:guide id="17" orient="horz" pos="527" userDrawn="1">
          <p15:clr>
            <a:srgbClr val="F26B43"/>
          </p15:clr>
        </p15:guide>
        <p15:guide id="18" orient="horz" pos="3640" userDrawn="1">
          <p15:clr>
            <a:srgbClr val="F26B43"/>
          </p15:clr>
        </p15:guide>
        <p15:guide id="19" orient="horz" pos="1434" userDrawn="1">
          <p15:clr>
            <a:srgbClr val="F26B43"/>
          </p15:clr>
        </p15:guide>
        <p15:guide id="20" orient="horz" pos="709" userDrawn="1">
          <p15:clr>
            <a:srgbClr val="F26B43"/>
          </p15:clr>
        </p15:guide>
        <p15:guide id="21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8A528-F811-19C8-5EEE-3C66D6A2E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Klima og bæredygtighed</a:t>
            </a:r>
          </a:p>
        </p:txBody>
      </p:sp>
    </p:spTree>
    <p:extLst>
      <p:ext uri="{BB962C8B-B14F-4D97-AF65-F5344CB8AC3E}">
        <p14:creationId xmlns:p14="http://schemas.microsoft.com/office/powerpoint/2010/main" val="278014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 descr="Et billede, der indeholder vindmølle, udendørs, sky, græs&#10;&#10;Automatisk genereret beskrivelse">
            <a:extLst>
              <a:ext uri="{FF2B5EF4-FFF2-40B4-BE49-F238E27FC236}">
                <a16:creationId xmlns:a16="http://schemas.microsoft.com/office/drawing/2014/main" id="{1A46553D-CF81-DA35-19D7-39FB071D21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B4794E-69CF-D8A5-52D7-DC1CA81C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/>
              <a:t>Oversigt</a:t>
            </a:r>
            <a:br>
              <a:rPr lang="da-DK" dirty="0"/>
            </a:br>
            <a:r>
              <a:rPr lang="da-DK" dirty="0"/>
              <a:t>Værktøjer til måling af klima og bæredygtighed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CC53A5-CA9E-E319-7F59-6EB58136EF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2975956"/>
            <a:ext cx="5384800" cy="2802544"/>
          </a:xfrm>
        </p:spPr>
        <p:txBody>
          <a:bodyPr/>
          <a:lstStyle/>
          <a:p>
            <a:r>
              <a:rPr lang="da-DK" dirty="0" err="1"/>
              <a:t>ESGreen</a:t>
            </a:r>
            <a:r>
              <a:rPr lang="da-DK" dirty="0"/>
              <a:t> Tool</a:t>
            </a:r>
          </a:p>
          <a:p>
            <a:r>
              <a:rPr lang="da-DK" dirty="0"/>
              <a:t>RISE-analyse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AC1C9FB-C257-98F8-AD50-861EF7DA79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7337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A24C443-D944-3863-5A14-81C12C51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ESGreen</a:t>
            </a:r>
            <a:r>
              <a:rPr lang="da-DK" dirty="0"/>
              <a:t> Tool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DF2DED4-9563-F7BE-0275-FC69C0761D3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/>
              <a:t>Det samlede klimaaftryk for en bedrift</a:t>
            </a:r>
          </a:p>
          <a:p>
            <a:endParaRPr lang="da-DK" dirty="0"/>
          </a:p>
          <a:p>
            <a:r>
              <a:rPr lang="da-DK" dirty="0"/>
              <a:t>ESG:</a:t>
            </a:r>
          </a:p>
          <a:p>
            <a:pPr lvl="1"/>
            <a:r>
              <a:rPr lang="da-DK" dirty="0" err="1"/>
              <a:t>Environmental</a:t>
            </a:r>
            <a:endParaRPr lang="da-DK" dirty="0"/>
          </a:p>
          <a:p>
            <a:pPr lvl="1"/>
            <a:r>
              <a:rPr lang="da-DK" dirty="0"/>
              <a:t>Social</a:t>
            </a:r>
          </a:p>
          <a:p>
            <a:pPr lvl="1"/>
            <a:r>
              <a:rPr lang="da-DK" dirty="0" err="1"/>
              <a:t>Governance</a:t>
            </a:r>
            <a:endParaRPr lang="da-DK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6CD1EE7-6875-AB77-E92A-6237B3D15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25" y="474802"/>
            <a:ext cx="5715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591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F23EF5E-2704-C755-D62C-14F554D7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RISE-analyse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0F01A52-BDCD-15E8-8CF2-E62D99387DB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/>
              <a:t>Evaluering af klima og bæredygtighed på bedriften</a:t>
            </a:r>
          </a:p>
          <a:p>
            <a:r>
              <a:rPr lang="da-DK" dirty="0"/>
              <a:t>Brugt af økologiske landmænd</a:t>
            </a:r>
          </a:p>
          <a:p>
            <a:endParaRPr lang="da-DK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43E86F6-22D6-6656-9841-1E44E9630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44" y="1138237"/>
            <a:ext cx="6543521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 descr="Et billede, der indeholder græs, udendørs, kvæg, ko&#10;&#10;Automatisk genereret beskrivelse">
            <a:extLst>
              <a:ext uri="{FF2B5EF4-FFF2-40B4-BE49-F238E27FC236}">
                <a16:creationId xmlns:a16="http://schemas.microsoft.com/office/drawing/2014/main" id="{7279EF02-E8EE-5B28-D3F8-A9AE0B55B16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5968B0-A1E9-C3F5-6D9B-E38B78E6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/>
              <a:t>Oversigt</a:t>
            </a:r>
            <a:br>
              <a:rPr lang="da-DK" dirty="0"/>
            </a:br>
            <a:r>
              <a:rPr lang="da-DK" dirty="0"/>
              <a:t>Virkemidler til et mere klimavenligt økologisk landbrug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D4713C7-F9C0-A72D-D41D-C3927FF796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3016332"/>
            <a:ext cx="5384800" cy="2762168"/>
          </a:xfrm>
        </p:spPr>
        <p:txBody>
          <a:bodyPr/>
          <a:lstStyle/>
          <a:p>
            <a:r>
              <a:rPr lang="da-DK" dirty="0"/>
              <a:t>Stort fokus på bæredygtighed i fødevaresektoren</a:t>
            </a:r>
          </a:p>
          <a:p>
            <a:r>
              <a:rPr lang="da-DK" dirty="0"/>
              <a:t>Virkemidler </a:t>
            </a:r>
            <a:r>
              <a:rPr lang="da-DK" dirty="0" err="1"/>
              <a:t>ift</a:t>
            </a:r>
            <a:r>
              <a:rPr lang="da-DK" dirty="0"/>
              <a:t>:</a:t>
            </a:r>
          </a:p>
          <a:p>
            <a:pPr lvl="1"/>
            <a:r>
              <a:rPr lang="da-DK" dirty="0"/>
              <a:t>Fossile brændsler</a:t>
            </a:r>
          </a:p>
          <a:p>
            <a:pPr lvl="1"/>
            <a:r>
              <a:rPr lang="da-DK" dirty="0"/>
              <a:t>Marken</a:t>
            </a:r>
          </a:p>
          <a:p>
            <a:pPr lvl="1"/>
            <a:r>
              <a:rPr lang="da-DK" dirty="0"/>
              <a:t>Kvæg</a:t>
            </a:r>
          </a:p>
          <a:p>
            <a:pPr lvl="1"/>
            <a:r>
              <a:rPr lang="da-DK" dirty="0"/>
              <a:t>Gylle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3BA6AA9-E704-9644-A478-B4B492B95D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9366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 descr="Et billede, der indeholder udendørs, sky, dæk, køretøj&#10;&#10;Automatisk genereret beskrivelse">
            <a:extLst>
              <a:ext uri="{FF2B5EF4-FFF2-40B4-BE49-F238E27FC236}">
                <a16:creationId xmlns:a16="http://schemas.microsoft.com/office/drawing/2014/main" id="{85409181-CED3-0C5A-570A-A7F175B533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93500B6-2247-AC08-0867-69622F33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Virkemidler – fossile brændstoffer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24CC7EA-44FA-03EF-37C8-692763CF2E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Implementering af alternative energikilder</a:t>
            </a:r>
          </a:p>
          <a:p>
            <a:r>
              <a:rPr lang="da-DK" dirty="0"/>
              <a:t>Fokus på energieffektivitet</a:t>
            </a:r>
          </a:p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DFA31EB-A9AE-A114-65CF-051AAA07C1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9551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014D608-EE59-F726-0D07-291CD6BC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Virkemidler i marken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B9209F8-D4B1-292E-BA68-C7BE700619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Øget kulstofbinding i jorden</a:t>
            </a:r>
          </a:p>
          <a:p>
            <a:r>
              <a:rPr lang="da-DK" dirty="0"/>
              <a:t>Højere udbytter</a:t>
            </a:r>
          </a:p>
          <a:p>
            <a:r>
              <a:rPr lang="da-DK" dirty="0"/>
              <a:t>Efter- og mellemafgrøder</a:t>
            </a:r>
          </a:p>
          <a:p>
            <a:r>
              <a:rPr lang="da-DK" dirty="0"/>
              <a:t>Lavbundsjorde </a:t>
            </a:r>
          </a:p>
          <a:p>
            <a:r>
              <a:rPr lang="da-DK" dirty="0" err="1"/>
              <a:t>Biochar</a:t>
            </a:r>
            <a:r>
              <a:rPr lang="da-DK" dirty="0"/>
              <a:t>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3CAA2CE-D356-7667-8E01-8D6AE628D2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5D12D4-877B-42AF-DEF8-ECC8801638E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997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 descr="Et billede, der indeholder kvæg, lade, ko, Malkeko&#10;&#10;Automatisk genereret beskrivelse">
            <a:extLst>
              <a:ext uri="{FF2B5EF4-FFF2-40B4-BE49-F238E27FC236}">
                <a16:creationId xmlns:a16="http://schemas.microsoft.com/office/drawing/2014/main" id="{FD8E293A-8C28-1EB5-1772-8FA90342EFF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6BAA07E-9AC9-AEEA-A15B-8EF1995A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Virkemidler - kvæg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7FF1B2A-F538-BFEA-36E7-55B42158A1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Græssende køer udleder mindre metan</a:t>
            </a:r>
          </a:p>
          <a:p>
            <a:r>
              <a:rPr lang="da-DK" dirty="0"/>
              <a:t>Dyr i stalden</a:t>
            </a:r>
          </a:p>
          <a:p>
            <a:r>
              <a:rPr lang="da-DK" dirty="0"/>
              <a:t>Foderadditiver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2022F7A-4B12-4523-E92A-B2E16904A4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9200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AD83D59-6861-420C-4790-0E9129F0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Virkemidler – håndtering af gylle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B348EB9-8740-55AC-CFE8-1D07C8CF70D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Opbevaring og tildeling af gylle udleder drivhusgasser</a:t>
            </a:r>
          </a:p>
          <a:p>
            <a:r>
              <a:rPr lang="da-DK" dirty="0"/>
              <a:t>Overdækning af gyllelagre</a:t>
            </a:r>
          </a:p>
          <a:p>
            <a:r>
              <a:rPr lang="da-DK" dirty="0"/>
              <a:t>Hyppigudslusning</a:t>
            </a:r>
          </a:p>
          <a:p>
            <a:r>
              <a:rPr lang="da-DK" dirty="0"/>
              <a:t>Forsuring </a:t>
            </a:r>
          </a:p>
          <a:p>
            <a:r>
              <a:rPr lang="da-DK" dirty="0" err="1"/>
              <a:t>Nitrifikationshæmmere</a:t>
            </a:r>
            <a:endParaRPr lang="da-DK" dirty="0"/>
          </a:p>
          <a:p>
            <a:r>
              <a:rPr lang="da-DK" dirty="0"/>
              <a:t>Biogasanlæg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3B64906-33F2-D13F-67B7-6C5472558A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0C0F74-2FD7-EA5E-8D29-68B05DF53C5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16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 descr="Et billede, der indeholder ret, mad, salat, grøntsager&#10;&#10;Automatisk genereret beskrivelse">
            <a:extLst>
              <a:ext uri="{FF2B5EF4-FFF2-40B4-BE49-F238E27FC236}">
                <a16:creationId xmlns:a16="http://schemas.microsoft.com/office/drawing/2014/main" id="{3E7982C2-63DE-1D3E-049E-65F492F75D7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8F4E0C1-BA72-B0DB-3F28-9B4271FA7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/>
              <a:t>Oversigt</a:t>
            </a:r>
            <a:br>
              <a:rPr lang="da-DK" dirty="0"/>
            </a:br>
            <a:r>
              <a:rPr lang="da-DK" dirty="0"/>
              <a:t>Recirkulering af næringsstoffer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3BC11E-54FF-7DC5-CF33-2771249E19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Ressourceeffektivitet = recirkulering</a:t>
            </a:r>
          </a:p>
          <a:p>
            <a:r>
              <a:rPr lang="da-DK" dirty="0"/>
              <a:t>Kredsløbsprincippet</a:t>
            </a:r>
          </a:p>
          <a:p>
            <a:r>
              <a:rPr lang="da-DK" dirty="0"/>
              <a:t>Gødningsregler for økologer</a:t>
            </a:r>
          </a:p>
          <a:p>
            <a:r>
              <a:rPr lang="da-DK" dirty="0"/>
              <a:t>Madaffald</a:t>
            </a:r>
          </a:p>
          <a:p>
            <a:r>
              <a:rPr lang="da-DK" dirty="0"/>
              <a:t>Fosfor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CDB66BF-0AFE-D593-4788-D0C09BFB25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1995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F26B146-1E6A-0DB6-8D0D-43518F477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Recirkulering = ressourceeffektivitet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00D081BE-5C6D-9260-41A3-E4BD1ED0C33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/>
              <a:t>Ressourceeffektivitet</a:t>
            </a:r>
          </a:p>
          <a:p>
            <a:r>
              <a:rPr lang="da-DK" dirty="0"/>
              <a:t>Alternative kilder til næringsstoffer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610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1C63F02-9948-A2BB-FBC3-96514FB2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/>
              <a:t>Oversigt</a:t>
            </a:r>
            <a:br>
              <a:rPr lang="da-DK" dirty="0"/>
            </a:br>
            <a:r>
              <a:rPr lang="da-DK" dirty="0"/>
              <a:t>Økologi og bæredygtighed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59F67A29-DEE0-BDFD-DD7B-484B1D9FCA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/>
              <a:t>Hvad er bæredygtig udvikling?</a:t>
            </a:r>
          </a:p>
          <a:p>
            <a:r>
              <a:rPr lang="da-DK" dirty="0"/>
              <a:t>3 dimensioner i bæredygtig udvikling</a:t>
            </a:r>
          </a:p>
          <a:p>
            <a:r>
              <a:rPr lang="da-DK" dirty="0"/>
              <a:t>Bæredygtig fødevareproduktion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0960D95-1FCB-C0A2-DE4D-3F308B22B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29" y="1818553"/>
            <a:ext cx="6557531" cy="413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53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C13A3-E685-5437-7E82-9B598509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Recirkulering – kredsløbsprincippet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6572D9-1D0C-F3B5-6798-5296D6085C8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/>
              <a:t>Kredsløbsprincippet</a:t>
            </a:r>
          </a:p>
          <a:p>
            <a:r>
              <a:rPr lang="da-DK" dirty="0"/>
              <a:t>Økologivejledningens bilag 2</a:t>
            </a:r>
          </a:p>
          <a:p>
            <a:r>
              <a:rPr lang="da-DK" dirty="0"/>
              <a:t>Forsigtighedsprincippet</a:t>
            </a:r>
          </a:p>
        </p:txBody>
      </p:sp>
    </p:spTree>
    <p:extLst>
      <p:ext uri="{BB962C8B-B14F-4D97-AF65-F5344CB8AC3E}">
        <p14:creationId xmlns:p14="http://schemas.microsoft.com/office/powerpoint/2010/main" val="290914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9B4C3-1DC8-DA2E-9EAA-5DD2D5C70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Recirkulering - Gødningsregler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5947DC-BD34-3C05-03CE-E9B15777AB8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/>
              <a:t>Ikke-økologisk gødning</a:t>
            </a:r>
          </a:p>
          <a:p>
            <a:r>
              <a:rPr lang="da-DK" dirty="0"/>
              <a:t>Dokumentation</a:t>
            </a:r>
          </a:p>
          <a:p>
            <a:r>
              <a:rPr lang="da-DK" dirty="0"/>
              <a:t>Brancheanbefalinger</a:t>
            </a:r>
          </a:p>
          <a:p>
            <a:endParaRPr lang="da-DK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B79C9DE-18EB-6601-3A9F-9B7D488E7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75" y="2276475"/>
            <a:ext cx="7411687" cy="31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59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D2FB4-EBAB-00AF-3952-839AE34C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Recirkulering – madaffald og fosfor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0F2ADFF-D086-2577-5E6B-A39E94AA8E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Madaffald</a:t>
            </a:r>
          </a:p>
          <a:p>
            <a:r>
              <a:rPr lang="da-DK" dirty="0"/>
              <a:t>Biogasanlæg</a:t>
            </a:r>
          </a:p>
          <a:p>
            <a:endParaRPr lang="da-DK" dirty="0"/>
          </a:p>
          <a:p>
            <a:r>
              <a:rPr lang="da-DK" dirty="0"/>
              <a:t>Recirkulering af fosfor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0F054A9-0EF0-61FB-1A30-7C36549972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476CB0-16E5-6B7D-36F9-5C9443E1915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136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61B0626-E6C6-D73C-80E1-7474D9B39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/>
              <a:t>Oversigt</a:t>
            </a:r>
            <a:br>
              <a:rPr lang="da-DK" dirty="0"/>
            </a:br>
            <a:r>
              <a:rPr lang="da-DK" dirty="0"/>
              <a:t>Økologi og biodiversitet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F9E52B0-6E98-15F3-A070-CBD2BCA774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2766951"/>
            <a:ext cx="5384800" cy="3011549"/>
          </a:xfrm>
        </p:spPr>
        <p:txBody>
          <a:bodyPr/>
          <a:lstStyle/>
          <a:p>
            <a:r>
              <a:rPr lang="da-DK" dirty="0"/>
              <a:t>Biodiversitet og biodiversitetskrise</a:t>
            </a:r>
          </a:p>
          <a:p>
            <a:r>
              <a:rPr lang="da-DK" dirty="0"/>
              <a:t>Økologisk landbrugs bidrag til natur og biodiversitet. </a:t>
            </a:r>
          </a:p>
          <a:p>
            <a:r>
              <a:rPr lang="da-DK" dirty="0"/>
              <a:t>Mere natur og biodiversitet på bedriften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BC50BE0-EF40-B552-71CB-A6C6BE5CFF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Pladsholder til billede 10" descr="Et billede, der indeholder udendørs, plante, sky, mark&#10;&#10;Automatisk genereret beskrivelse">
            <a:extLst>
              <a:ext uri="{FF2B5EF4-FFF2-40B4-BE49-F238E27FC236}">
                <a16:creationId xmlns:a16="http://schemas.microsoft.com/office/drawing/2014/main" id="{4A26151B-56F7-0F54-F8A0-3CD88B751B3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2039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C34513C-F674-0F88-9ED3-00B9A11E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Biodiversitet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D8D5115-5358-3632-B8C8-CAF6982273F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/>
              <a:t>Hvad er biodiversitet</a:t>
            </a:r>
          </a:p>
          <a:p>
            <a:r>
              <a:rPr lang="da-DK" dirty="0"/>
              <a:t>Biodiversitetskrisen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7A33BBB-302C-2C38-AC42-4C3E3876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80" y="1929741"/>
            <a:ext cx="6741225" cy="33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393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7C98A-E07E-0800-A296-E2274E06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Økologisk landbrugs bidrag til natur og biodiversitet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162915-1B13-469E-9191-C24A2808C8B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/>
              <a:t>Brandmandens lov – bevaring af biodiversitet</a:t>
            </a:r>
          </a:p>
          <a:p>
            <a:r>
              <a:rPr lang="da-DK" dirty="0"/>
              <a:t>Økologireglerne:</a:t>
            </a:r>
          </a:p>
          <a:p>
            <a:pPr lvl="1"/>
            <a:r>
              <a:rPr lang="da-DK" dirty="0"/>
              <a:t>Ingen kunstgødning, pesticider</a:t>
            </a:r>
          </a:p>
          <a:p>
            <a:pPr lvl="1"/>
            <a:r>
              <a:rPr lang="da-DK" dirty="0"/>
              <a:t>Kulstofopbyggende afgrøder, </a:t>
            </a:r>
            <a:r>
              <a:rPr lang="da-DK" dirty="0" err="1"/>
              <a:t>udegående</a:t>
            </a:r>
            <a:r>
              <a:rPr lang="da-DK" dirty="0"/>
              <a:t> husdyr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0701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 descr="Et billede, der indeholder udendørs, sky, plante, landskab&#10;&#10;Automatisk genereret beskrivelse">
            <a:extLst>
              <a:ext uri="{FF2B5EF4-FFF2-40B4-BE49-F238E27FC236}">
                <a16:creationId xmlns:a16="http://schemas.microsoft.com/office/drawing/2014/main" id="{E24365AF-7FD1-DDBA-E4CF-0A2FA64846A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66D2B6-4704-C723-1838-D05DD671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Biodiversitet – landmandens </a:t>
            </a:r>
            <a:r>
              <a:rPr lang="da-DK" dirty="0" err="1"/>
              <a:t>værktøjkasse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B204B6-369E-7FC4-6677-9ECEEE5A11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2909455"/>
            <a:ext cx="5384800" cy="2869045"/>
          </a:xfrm>
        </p:spPr>
        <p:txBody>
          <a:bodyPr/>
          <a:lstStyle/>
          <a:p>
            <a:r>
              <a:rPr lang="da-DK" dirty="0"/>
              <a:t>Insektvolde</a:t>
            </a:r>
          </a:p>
          <a:p>
            <a:r>
              <a:rPr lang="da-DK" dirty="0"/>
              <a:t>Stendynger</a:t>
            </a:r>
          </a:p>
          <a:p>
            <a:r>
              <a:rPr lang="da-DK" dirty="0"/>
              <a:t>Græs- og dyrkningsfri striber</a:t>
            </a:r>
          </a:p>
          <a:p>
            <a:r>
              <a:rPr lang="da-DK" dirty="0"/>
              <a:t>Lad skæve hjørner i marken være natur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3AB6F6B-D093-CAEB-694D-47DCD0C6EC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3280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0F964DB-4F41-101E-AC79-806EF718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12862"/>
            <a:ext cx="11049000" cy="1046440"/>
          </a:xfrm>
        </p:spPr>
        <p:txBody>
          <a:bodyPr/>
          <a:lstStyle/>
          <a:p>
            <a:r>
              <a:rPr lang="da-DK" dirty="0"/>
              <a:t>Klimavenligt fødevareforbrug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77E0176-6AD6-6465-7C8D-C599BB41411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/>
              <a:t>Klimavenlige fødevarer</a:t>
            </a:r>
          </a:p>
          <a:p>
            <a:r>
              <a:rPr lang="da-DK" dirty="0"/>
              <a:t>Fødevarers klimaaftryk</a:t>
            </a:r>
          </a:p>
          <a:p>
            <a:pPr lvl="1"/>
            <a:r>
              <a:rPr lang="da-DK" dirty="0"/>
              <a:t>Hvordan måles det</a:t>
            </a:r>
          </a:p>
          <a:p>
            <a:pPr lvl="1"/>
            <a:r>
              <a:rPr lang="da-DK" dirty="0"/>
              <a:t>Vegetabilsk vs. animalske fødevarer</a:t>
            </a:r>
          </a:p>
          <a:p>
            <a:endParaRPr lang="da-DK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45AFB63-9816-BC97-FDD1-256499532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859302"/>
            <a:ext cx="5715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2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 descr="Et billede, der indeholder udendørs, sky, tøj, person&#10;&#10;Automatisk genereret beskrivelse">
            <a:extLst>
              <a:ext uri="{FF2B5EF4-FFF2-40B4-BE49-F238E27FC236}">
                <a16:creationId xmlns:a16="http://schemas.microsoft.com/office/drawing/2014/main" id="{7E2654F1-B989-A4F3-9827-D88E7A6C21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9CC01A-0BB1-7DAE-CEA9-31C66818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bæredygtig udvikling?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285ADF-C3AF-43B9-89FC-5ABE50A95A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Definition: </a:t>
            </a:r>
            <a:r>
              <a:rPr lang="da-DK" dirty="0" err="1"/>
              <a:t>Brundland</a:t>
            </a:r>
            <a:r>
              <a:rPr lang="da-DK" dirty="0"/>
              <a:t>-rapporten, 1987.  </a:t>
            </a:r>
          </a:p>
          <a:p>
            <a:r>
              <a:rPr lang="da-DK" dirty="0"/>
              <a:t>Bæredygtighed inkluderer reduktioner af klimagasser, men ikke kun det</a:t>
            </a:r>
          </a:p>
          <a:p>
            <a:r>
              <a:rPr lang="da-DK" dirty="0"/>
              <a:t>FN’s verdensmål</a:t>
            </a:r>
          </a:p>
          <a:p>
            <a:r>
              <a:rPr lang="da-DK" dirty="0"/>
              <a:t>Bæredygtig udvikling i landbruget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F6E9620-ECD6-0E38-0BFD-41178D0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375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 descr="Et billede, der indeholder udendørs, træ, natur, landskab&#10;&#10;Automatisk genereret beskrivelse">
            <a:extLst>
              <a:ext uri="{FF2B5EF4-FFF2-40B4-BE49-F238E27FC236}">
                <a16:creationId xmlns:a16="http://schemas.microsoft.com/office/drawing/2014/main" id="{11E5A4AB-D7C6-D893-824C-31CD9926D51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FECCED2-DF2C-1910-C34A-0BF0A1305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 dimensioner af bæredygtig udvikling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B53B9A8-9A28-ED5C-F87C-3D45906149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Social bæredygtighed</a:t>
            </a:r>
          </a:p>
          <a:p>
            <a:r>
              <a:rPr lang="da-DK" dirty="0"/>
              <a:t>Miljømæssig bæredygtighed</a:t>
            </a:r>
          </a:p>
          <a:p>
            <a:r>
              <a:rPr lang="da-DK" dirty="0"/>
              <a:t>Økonomisk bæredygtighed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90422BA-4881-38A2-15AA-51B6063A10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195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9CD6C84-B862-0FA5-C684-C73564014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Bæredygtig fødevareproduktion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421E01F-4027-D84B-E745-1E9FDB03DCC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/>
              <a:t>Økologi</a:t>
            </a:r>
          </a:p>
          <a:p>
            <a:r>
              <a:rPr lang="da-DK" dirty="0"/>
              <a:t>Kompleksitet i bæredygtig fødevareproduktion</a:t>
            </a:r>
          </a:p>
          <a:p>
            <a:r>
              <a:rPr lang="da-DK" dirty="0"/>
              <a:t>Forbrugerne er optaget af bæredygtighed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0CDC20-6610-32BF-6C71-D4ED34744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879" y="1688646"/>
            <a:ext cx="6657621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3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 descr="Et billede, der indeholder udendørs, græs, sky, natur&#10;&#10;Automatisk genereret beskrivelse">
            <a:extLst>
              <a:ext uri="{FF2B5EF4-FFF2-40B4-BE49-F238E27FC236}">
                <a16:creationId xmlns:a16="http://schemas.microsoft.com/office/drawing/2014/main" id="{4F402B6F-0A8F-F9D0-761E-84C70D159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41096F-70A5-2193-767D-3698B796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/>
              <a:t>Oversigt</a:t>
            </a:r>
            <a:br>
              <a:rPr lang="da-DK" dirty="0"/>
            </a:br>
            <a:r>
              <a:rPr lang="da-DK" dirty="0"/>
              <a:t>Økologi og klima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1FC8CF-F8D6-AA31-829B-0CD89E29ED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Fødevareproduktion og klimabelastning</a:t>
            </a:r>
          </a:p>
          <a:p>
            <a:r>
              <a:rPr lang="da-DK" dirty="0"/>
              <a:t>Klimapåvirkning fra økologisk produktion</a:t>
            </a:r>
          </a:p>
          <a:p>
            <a:r>
              <a:rPr lang="da-DK" dirty="0"/>
              <a:t>Klimareduktioner i landbruget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B833347-4C80-B1AC-20A5-A307119681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141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D6AF07-E287-363A-5890-B618DF99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Fødevareproduktion og klimabelastning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FE46B10-2AD0-71C0-E210-F8F9BB6BB85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/>
              <a:t>Drivhusgasser</a:t>
            </a:r>
          </a:p>
          <a:p>
            <a:r>
              <a:rPr lang="da-DK" dirty="0"/>
              <a:t>Drivhusgasser fra landbruget</a:t>
            </a:r>
          </a:p>
          <a:p>
            <a:r>
              <a:rPr lang="da-DK" dirty="0"/>
              <a:t>Komplekse beregninger</a:t>
            </a:r>
          </a:p>
          <a:p>
            <a:endParaRPr lang="da-DK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1D60F8-9FB4-B580-3C16-B0E1ED0F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974" y="1480820"/>
            <a:ext cx="7235423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0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8384E-BFB1-52B9-5068-44A73975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Klimapåvirkning fra økologisk produktion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ECE374-AAFF-E7E9-6FB4-1A36683EDB9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/>
              <a:t>Klimaaftryk pr. hektar eller pr. kilo</a:t>
            </a:r>
            <a:br>
              <a:rPr lang="da-DK" dirty="0"/>
            </a:br>
            <a:r>
              <a:rPr lang="da-DK" dirty="0"/>
              <a:t>produkt</a:t>
            </a:r>
          </a:p>
          <a:p>
            <a:r>
              <a:rPr lang="da-DK" dirty="0"/>
              <a:t>Omlægning til økologi er et </a:t>
            </a:r>
            <a:br>
              <a:rPr lang="da-DK" dirty="0"/>
            </a:br>
            <a:r>
              <a:rPr lang="da-DK" dirty="0"/>
              <a:t>klimatiltag</a:t>
            </a:r>
          </a:p>
          <a:p>
            <a:endParaRPr lang="da-DK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4B066E5-70E1-AF10-4BBE-841BECA8A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15" y="1883053"/>
            <a:ext cx="4250575" cy="399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ADD81BC-2B62-3D92-640D-613310FE3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290" y="1883053"/>
            <a:ext cx="3970710" cy="400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5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1DC38-B9B3-E44A-1207-0A48DED6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Klimareduktioner i landbruget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0638AC-0EAC-12B5-AE43-69741BC02A2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/>
              <a:t>Klimaneutralitet i 2050</a:t>
            </a:r>
          </a:p>
          <a:p>
            <a:r>
              <a:rPr lang="da-DK" dirty="0"/>
              <a:t>Forsknings- og udviklingsaktiviteter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0FE886D-F89C-F35C-4787-393D7C199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20" y="1883053"/>
            <a:ext cx="8122580" cy="374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81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F">
      <a:dk1>
        <a:srgbClr val="32322D"/>
      </a:dk1>
      <a:lt1>
        <a:sysClr val="window" lastClr="FFFFFF"/>
      </a:lt1>
      <a:dk2>
        <a:srgbClr val="005521"/>
      </a:dk2>
      <a:lt2>
        <a:srgbClr val="C9E7D4"/>
      </a:lt2>
      <a:accent1>
        <a:srgbClr val="005521"/>
      </a:accent1>
      <a:accent2>
        <a:srgbClr val="66997A"/>
      </a:accent2>
      <a:accent3>
        <a:srgbClr val="B3CCBC"/>
      </a:accent3>
      <a:accent4>
        <a:srgbClr val="AAAAA1"/>
      </a:accent4>
      <a:accent5>
        <a:srgbClr val="CCCCC6"/>
      </a:accent5>
      <a:accent6>
        <a:srgbClr val="E5E5E3"/>
      </a:accent6>
      <a:hlink>
        <a:srgbClr val="E8808F"/>
      </a:hlink>
      <a:folHlink>
        <a:srgbClr val="82202F"/>
      </a:folHlink>
    </a:clrScheme>
    <a:fontScheme name="LF">
      <a:majorFont>
        <a:latin typeface="LFPressSerifOffc Black"/>
        <a:ea typeface=""/>
        <a:cs typeface=""/>
      </a:majorFont>
      <a:minorFont>
        <a:latin typeface="LFPressSans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prstDash val="sysDot"/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Mørk Grøn">
      <a:srgbClr val="005521"/>
    </a:custClr>
    <a:custClr name="Grå">
      <a:srgbClr val="AAAAA1"/>
    </a:custClr>
    <a:custClr name="Rød">
      <a:srgbClr val="D0001E"/>
    </a:custClr>
    <a:custClr name="Ekstra Grøn">
      <a:srgbClr val="66BC84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Mørk Grøn 60%">
      <a:srgbClr val="66997A"/>
    </a:custClr>
    <a:custClr name="Grå 60%">
      <a:srgbClr val="CCCCC6"/>
    </a:custClr>
    <a:custClr name="Rød 60%">
      <a:srgbClr val="E8808F"/>
    </a:custClr>
    <a:custClr name="Ekstra Grøn 60%">
      <a:srgbClr val="94D0A9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Mørk Grøn 30%">
      <a:srgbClr val="B3CCBC"/>
    </a:custClr>
    <a:custClr name="Grå 30%">
      <a:srgbClr val="E5E5E3"/>
    </a:custClr>
    <a:custClr name="Rød 30%">
      <a:srgbClr val="F6CCD2"/>
    </a:custClr>
    <a:custClr name="Ekstra Grøn 30%">
      <a:srgbClr val="C9E7D4"/>
    </a:custClr>
  </a:custClrLst>
  <a:extLst>
    <a:ext uri="{05A4C25C-085E-4340-85A3-A5531E510DB2}">
      <thm15:themeFamily xmlns:thm15="http://schemas.microsoft.com/office/thememl/2012/main" name="Landbrug_og_Foedevarer.potx" id="{BADC22DE-F39C-4BB3-BE65-227B23AA4F7A}" vid="{41D7F8D0-679A-46D4-88A6-7CB6D302D3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2981</Words>
  <Application>Microsoft Office PowerPoint</Application>
  <PresentationFormat>Widescreen</PresentationFormat>
  <Paragraphs>357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LFPressSerifOffc</vt:lpstr>
      <vt:lpstr>Courier New</vt:lpstr>
      <vt:lpstr>LFPressSerifOffc Black</vt:lpstr>
      <vt:lpstr>LFPressSansOffc dBold</vt:lpstr>
      <vt:lpstr>Arial</vt:lpstr>
      <vt:lpstr>LFPressSansOffc</vt:lpstr>
      <vt:lpstr>Calibri</vt:lpstr>
      <vt:lpstr>Office Theme</vt:lpstr>
      <vt:lpstr>Klima og bæredygtighed</vt:lpstr>
      <vt:lpstr>Oversigt Økologi og bæredygtighed</vt:lpstr>
      <vt:lpstr>Hvad er bæredygtig udvikling?</vt:lpstr>
      <vt:lpstr>3 dimensioner af bæredygtig udvikling</vt:lpstr>
      <vt:lpstr>Bæredygtig fødevareproduktion</vt:lpstr>
      <vt:lpstr>Oversigt Økologi og klima</vt:lpstr>
      <vt:lpstr>Fødevareproduktion og klimabelastning </vt:lpstr>
      <vt:lpstr>Klimapåvirkning fra økologisk produktion</vt:lpstr>
      <vt:lpstr>Klimareduktioner i landbruget</vt:lpstr>
      <vt:lpstr>Oversigt Værktøjer til måling af klima og bæredygtighed</vt:lpstr>
      <vt:lpstr>ESGreen Tool</vt:lpstr>
      <vt:lpstr>RISE-analyse</vt:lpstr>
      <vt:lpstr>Oversigt Virkemidler til et mere klimavenligt økologisk landbrug</vt:lpstr>
      <vt:lpstr>Virkemidler – fossile brændstoffer</vt:lpstr>
      <vt:lpstr>Virkemidler i marken</vt:lpstr>
      <vt:lpstr>Virkemidler - kvæg</vt:lpstr>
      <vt:lpstr>Virkemidler – håndtering af gylle</vt:lpstr>
      <vt:lpstr>Oversigt Recirkulering af næringsstoffer</vt:lpstr>
      <vt:lpstr>Recirkulering = ressourceeffektivitet</vt:lpstr>
      <vt:lpstr>Recirkulering – kredsløbsprincippet</vt:lpstr>
      <vt:lpstr>Recirkulering - Gødningsregler</vt:lpstr>
      <vt:lpstr>Recirkulering – madaffald og fosfor</vt:lpstr>
      <vt:lpstr>Oversigt Økologi og biodiversitet</vt:lpstr>
      <vt:lpstr>Biodiversitet</vt:lpstr>
      <vt:lpstr>Økologisk landbrugs bidrag til natur og biodiversitet</vt:lpstr>
      <vt:lpstr>Biodiversitet – landmandens værktøjkasse</vt:lpstr>
      <vt:lpstr>Klimavenligt fødevareforbrug</vt:lpstr>
    </vt:vector>
  </TitlesOfParts>
  <Company>Landbrug &amp; Fødevarer - Økologi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Jord og planter Afgrøder</dc:title>
  <dc:creator>Agnete Bech Lambertsen</dc:creator>
  <cp:lastModifiedBy>Agnete Bech Lambertsen</cp:lastModifiedBy>
  <cp:revision>5</cp:revision>
  <dcterms:created xsi:type="dcterms:W3CDTF">2024-01-22T11:57:36Z</dcterms:created>
  <dcterms:modified xsi:type="dcterms:W3CDTF">2024-01-22T13:31:43Z</dcterms:modified>
</cp:coreProperties>
</file>