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98"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80" r:id="rId22"/>
    <p:sldId id="379" r:id="rId23"/>
    <p:sldId id="381" r:id="rId24"/>
    <p:sldId id="382" r:id="rId25"/>
    <p:sldId id="383" r:id="rId26"/>
    <p:sldId id="384" r:id="rId27"/>
    <p:sldId id="385"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LFPressSansOffc" panose="00000500000000000000" pitchFamily="2" charset="0"/>
      <p:regular r:id="rId34"/>
      <p:bold r:id="rId35"/>
      <p:italic r:id="rId36"/>
      <p:boldItalic r:id="rId37"/>
    </p:embeddedFont>
    <p:embeddedFont>
      <p:font typeface="LFPressSansOffc dBold" panose="00000700000000000000" pitchFamily="2" charset="0"/>
      <p:bold r:id="rId38"/>
      <p:boldItalic r:id="rId39"/>
    </p:embeddedFont>
    <p:embeddedFont>
      <p:font typeface="LFPressSerifOffc" panose="00000500000000000000" pitchFamily="2" charset="0"/>
      <p:regular r:id="rId40"/>
      <p:bold r:id="rId41"/>
      <p:italic r:id="rId42"/>
      <p:boldItalic r:id="rId43"/>
    </p:embeddedFont>
    <p:embeddedFont>
      <p:font typeface="LFPressSerifOffc Black" panose="00000A00000000000000" pitchFamily="2" charset="0"/>
      <p:bold r:id="rId44"/>
      <p:boldItalic r:id="rId4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808F"/>
    <a:srgbClr val="F6CCD2"/>
    <a:srgbClr val="66BC8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35" d="100"/>
          <a:sy n="35" d="100"/>
        </p:scale>
        <p:origin x="762" y="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772243-7222-4C5A-9FD4-5CC1AF6664D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DA295FB-8955-42FB-854F-B2A43705EDCC}">
      <dgm:prSet/>
      <dgm:spPr/>
      <dgm:t>
        <a:bodyPr/>
        <a:lstStyle/>
        <a:p>
          <a:r>
            <a:rPr lang="da-DK"/>
            <a:t>At </a:t>
          </a:r>
          <a:r>
            <a:rPr lang="da-DK" i="1"/>
            <a:t>regenerere</a:t>
          </a:r>
          <a:r>
            <a:rPr lang="da-DK"/>
            <a:t> jorden</a:t>
          </a:r>
          <a:endParaRPr lang="en-US"/>
        </a:p>
      </dgm:t>
    </dgm:pt>
    <dgm:pt modelId="{AAF4746F-727F-451A-B54A-0725B4D63397}" type="parTrans" cxnId="{3032FF16-AC89-4E88-9B17-8BBD6084F049}">
      <dgm:prSet/>
      <dgm:spPr/>
      <dgm:t>
        <a:bodyPr/>
        <a:lstStyle/>
        <a:p>
          <a:endParaRPr lang="en-US"/>
        </a:p>
      </dgm:t>
    </dgm:pt>
    <dgm:pt modelId="{F579A931-E34C-40B0-8EEE-B2B7347702D4}" type="sibTrans" cxnId="{3032FF16-AC89-4E88-9B17-8BBD6084F049}">
      <dgm:prSet/>
      <dgm:spPr/>
      <dgm:t>
        <a:bodyPr/>
        <a:lstStyle/>
        <a:p>
          <a:endParaRPr lang="en-US"/>
        </a:p>
      </dgm:t>
    </dgm:pt>
    <dgm:pt modelId="{7C230C62-752B-4230-B688-753FDD4E76A0}">
      <dgm:prSet/>
      <dgm:spPr/>
      <dgm:t>
        <a:bodyPr/>
        <a:lstStyle/>
        <a:p>
          <a:r>
            <a:rPr lang="da-DK"/>
            <a:t>En kombination af flere praksisser</a:t>
          </a:r>
          <a:endParaRPr lang="en-US"/>
        </a:p>
      </dgm:t>
    </dgm:pt>
    <dgm:pt modelId="{747AB5ED-6508-4E17-8F17-548E597BBF20}" type="parTrans" cxnId="{A2EFBAEB-43C5-4774-81D9-300B85BB2F5E}">
      <dgm:prSet/>
      <dgm:spPr/>
      <dgm:t>
        <a:bodyPr/>
        <a:lstStyle/>
        <a:p>
          <a:endParaRPr lang="en-US"/>
        </a:p>
      </dgm:t>
    </dgm:pt>
    <dgm:pt modelId="{DCD54063-8ABD-4593-90B3-44E4DBF07D30}" type="sibTrans" cxnId="{A2EFBAEB-43C5-4774-81D9-300B85BB2F5E}">
      <dgm:prSet/>
      <dgm:spPr/>
      <dgm:t>
        <a:bodyPr/>
        <a:lstStyle/>
        <a:p>
          <a:endParaRPr lang="en-US"/>
        </a:p>
      </dgm:t>
    </dgm:pt>
    <dgm:pt modelId="{70595ADD-1DDB-41F8-BCAE-982BF3057C5B}">
      <dgm:prSet/>
      <dgm:spPr/>
      <dgm:t>
        <a:bodyPr/>
        <a:lstStyle/>
        <a:p>
          <a:r>
            <a:rPr lang="da-DK"/>
            <a:t>Potential løsning for at øge kulstofsindholdet i jorden</a:t>
          </a:r>
          <a:endParaRPr lang="en-US"/>
        </a:p>
      </dgm:t>
    </dgm:pt>
    <dgm:pt modelId="{59384AF6-D696-4B11-9730-33A29B245D96}" type="parTrans" cxnId="{9D218311-7DFA-4D2C-BD61-52186FE19D57}">
      <dgm:prSet/>
      <dgm:spPr/>
      <dgm:t>
        <a:bodyPr/>
        <a:lstStyle/>
        <a:p>
          <a:endParaRPr lang="en-US"/>
        </a:p>
      </dgm:t>
    </dgm:pt>
    <dgm:pt modelId="{73779628-980F-4803-8AB7-D1392DB14CB2}" type="sibTrans" cxnId="{9D218311-7DFA-4D2C-BD61-52186FE19D57}">
      <dgm:prSet/>
      <dgm:spPr/>
      <dgm:t>
        <a:bodyPr/>
        <a:lstStyle/>
        <a:p>
          <a:endParaRPr lang="en-US"/>
        </a:p>
      </dgm:t>
    </dgm:pt>
    <dgm:pt modelId="{D9ACF1A3-0882-4B4C-8118-ECFF5F2D73A7}" type="pres">
      <dgm:prSet presAssocID="{75772243-7222-4C5A-9FD4-5CC1AF6664D0}" presName="root" presStyleCnt="0">
        <dgm:presLayoutVars>
          <dgm:dir/>
          <dgm:resizeHandles val="exact"/>
        </dgm:presLayoutVars>
      </dgm:prSet>
      <dgm:spPr/>
    </dgm:pt>
    <dgm:pt modelId="{91DA8B6F-BA65-491A-9E96-93CEA886D977}" type="pres">
      <dgm:prSet presAssocID="{4DA295FB-8955-42FB-854F-B2A43705EDCC}" presName="compNode" presStyleCnt="0"/>
      <dgm:spPr/>
    </dgm:pt>
    <dgm:pt modelId="{8F90FDD6-C2CC-4C3B-8F5B-A69074329639}" type="pres">
      <dgm:prSet presAssocID="{4DA295FB-8955-42FB-854F-B2A43705ED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87864EF6-4540-4356-9BA4-3285ADAFBA9C}" type="pres">
      <dgm:prSet presAssocID="{4DA295FB-8955-42FB-854F-B2A43705EDCC}" presName="spaceRect" presStyleCnt="0"/>
      <dgm:spPr/>
    </dgm:pt>
    <dgm:pt modelId="{7BB562C7-EF78-43B1-9F82-D9BDB8B2F1E2}" type="pres">
      <dgm:prSet presAssocID="{4DA295FB-8955-42FB-854F-B2A43705EDCC}" presName="textRect" presStyleLbl="revTx" presStyleIdx="0" presStyleCnt="3">
        <dgm:presLayoutVars>
          <dgm:chMax val="1"/>
          <dgm:chPref val="1"/>
        </dgm:presLayoutVars>
      </dgm:prSet>
      <dgm:spPr/>
    </dgm:pt>
    <dgm:pt modelId="{51753BC9-FC58-4660-AF06-8E27A9FC485D}" type="pres">
      <dgm:prSet presAssocID="{F579A931-E34C-40B0-8EEE-B2B7347702D4}" presName="sibTrans" presStyleCnt="0"/>
      <dgm:spPr/>
    </dgm:pt>
    <dgm:pt modelId="{94ED2A3D-0171-4F58-8F50-EC388FA014B1}" type="pres">
      <dgm:prSet presAssocID="{7C230C62-752B-4230-B688-753FDD4E76A0}" presName="compNode" presStyleCnt="0"/>
      <dgm:spPr/>
    </dgm:pt>
    <dgm:pt modelId="{A3CA8471-DEAC-4E38-8B9C-72AE846F6392}" type="pres">
      <dgm:prSet presAssocID="{7C230C62-752B-4230-B688-753FDD4E76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08B4674-036A-4A84-B2E1-B9C40F0EBAF1}" type="pres">
      <dgm:prSet presAssocID="{7C230C62-752B-4230-B688-753FDD4E76A0}" presName="spaceRect" presStyleCnt="0"/>
      <dgm:spPr/>
    </dgm:pt>
    <dgm:pt modelId="{7F666A32-D185-4A89-83A9-F9AB38E82ACC}" type="pres">
      <dgm:prSet presAssocID="{7C230C62-752B-4230-B688-753FDD4E76A0}" presName="textRect" presStyleLbl="revTx" presStyleIdx="1" presStyleCnt="3">
        <dgm:presLayoutVars>
          <dgm:chMax val="1"/>
          <dgm:chPref val="1"/>
        </dgm:presLayoutVars>
      </dgm:prSet>
      <dgm:spPr/>
    </dgm:pt>
    <dgm:pt modelId="{4AF531E4-3FE8-48D8-9638-BAC31E98F270}" type="pres">
      <dgm:prSet presAssocID="{DCD54063-8ABD-4593-90B3-44E4DBF07D30}" presName="sibTrans" presStyleCnt="0"/>
      <dgm:spPr/>
    </dgm:pt>
    <dgm:pt modelId="{C66E365B-1D48-4653-B179-207F2470A149}" type="pres">
      <dgm:prSet presAssocID="{70595ADD-1DDB-41F8-BCAE-982BF3057C5B}" presName="compNode" presStyleCnt="0"/>
      <dgm:spPr/>
    </dgm:pt>
    <dgm:pt modelId="{6DFAB748-5786-4E08-8CB2-D02F84F60174}" type="pres">
      <dgm:prSet presAssocID="{70595ADD-1DDB-41F8-BCAE-982BF3057C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185E4E97-57B5-4E45-8298-AF4E5FC2AA49}" type="pres">
      <dgm:prSet presAssocID="{70595ADD-1DDB-41F8-BCAE-982BF3057C5B}" presName="spaceRect" presStyleCnt="0"/>
      <dgm:spPr/>
    </dgm:pt>
    <dgm:pt modelId="{355B260B-6CB8-4E00-944F-90E1A69560E0}" type="pres">
      <dgm:prSet presAssocID="{70595ADD-1DDB-41F8-BCAE-982BF3057C5B}" presName="textRect" presStyleLbl="revTx" presStyleIdx="2" presStyleCnt="3">
        <dgm:presLayoutVars>
          <dgm:chMax val="1"/>
          <dgm:chPref val="1"/>
        </dgm:presLayoutVars>
      </dgm:prSet>
      <dgm:spPr/>
    </dgm:pt>
  </dgm:ptLst>
  <dgm:cxnLst>
    <dgm:cxn modelId="{9D218311-7DFA-4D2C-BD61-52186FE19D57}" srcId="{75772243-7222-4C5A-9FD4-5CC1AF6664D0}" destId="{70595ADD-1DDB-41F8-BCAE-982BF3057C5B}" srcOrd="2" destOrd="0" parTransId="{59384AF6-D696-4B11-9730-33A29B245D96}" sibTransId="{73779628-980F-4803-8AB7-D1392DB14CB2}"/>
    <dgm:cxn modelId="{3032FF16-AC89-4E88-9B17-8BBD6084F049}" srcId="{75772243-7222-4C5A-9FD4-5CC1AF6664D0}" destId="{4DA295FB-8955-42FB-854F-B2A43705EDCC}" srcOrd="0" destOrd="0" parTransId="{AAF4746F-727F-451A-B54A-0725B4D63397}" sibTransId="{F579A931-E34C-40B0-8EEE-B2B7347702D4}"/>
    <dgm:cxn modelId="{8E056024-6FB8-4171-91FA-380B219C1AC4}" type="presOf" srcId="{75772243-7222-4C5A-9FD4-5CC1AF6664D0}" destId="{D9ACF1A3-0882-4B4C-8118-ECFF5F2D73A7}" srcOrd="0" destOrd="0" presId="urn:microsoft.com/office/officeart/2018/2/layout/IconLabelList"/>
    <dgm:cxn modelId="{1747FC65-D135-43D3-9301-00AA19CE568C}" type="presOf" srcId="{70595ADD-1DDB-41F8-BCAE-982BF3057C5B}" destId="{355B260B-6CB8-4E00-944F-90E1A69560E0}" srcOrd="0" destOrd="0" presId="urn:microsoft.com/office/officeart/2018/2/layout/IconLabelList"/>
    <dgm:cxn modelId="{2A1808AB-41FA-41D0-9DC0-2269BB4C924D}" type="presOf" srcId="{4DA295FB-8955-42FB-854F-B2A43705EDCC}" destId="{7BB562C7-EF78-43B1-9F82-D9BDB8B2F1E2}" srcOrd="0" destOrd="0" presId="urn:microsoft.com/office/officeart/2018/2/layout/IconLabelList"/>
    <dgm:cxn modelId="{EC68C9E8-688F-4775-8925-7D9D5FA217E4}" type="presOf" srcId="{7C230C62-752B-4230-B688-753FDD4E76A0}" destId="{7F666A32-D185-4A89-83A9-F9AB38E82ACC}" srcOrd="0" destOrd="0" presId="urn:microsoft.com/office/officeart/2018/2/layout/IconLabelList"/>
    <dgm:cxn modelId="{A2EFBAEB-43C5-4774-81D9-300B85BB2F5E}" srcId="{75772243-7222-4C5A-9FD4-5CC1AF6664D0}" destId="{7C230C62-752B-4230-B688-753FDD4E76A0}" srcOrd="1" destOrd="0" parTransId="{747AB5ED-6508-4E17-8F17-548E597BBF20}" sibTransId="{DCD54063-8ABD-4593-90B3-44E4DBF07D30}"/>
    <dgm:cxn modelId="{23AB54CA-304C-4012-9482-4CE245888639}" type="presParOf" srcId="{D9ACF1A3-0882-4B4C-8118-ECFF5F2D73A7}" destId="{91DA8B6F-BA65-491A-9E96-93CEA886D977}" srcOrd="0" destOrd="0" presId="urn:microsoft.com/office/officeart/2018/2/layout/IconLabelList"/>
    <dgm:cxn modelId="{5DF6E7C0-AC2A-4B44-B01E-E145A25007A1}" type="presParOf" srcId="{91DA8B6F-BA65-491A-9E96-93CEA886D977}" destId="{8F90FDD6-C2CC-4C3B-8F5B-A69074329639}" srcOrd="0" destOrd="0" presId="urn:microsoft.com/office/officeart/2018/2/layout/IconLabelList"/>
    <dgm:cxn modelId="{2812C5FB-44EA-4FCF-9759-C82BEFE635C1}" type="presParOf" srcId="{91DA8B6F-BA65-491A-9E96-93CEA886D977}" destId="{87864EF6-4540-4356-9BA4-3285ADAFBA9C}" srcOrd="1" destOrd="0" presId="urn:microsoft.com/office/officeart/2018/2/layout/IconLabelList"/>
    <dgm:cxn modelId="{62755BCF-B733-480C-8EB3-7B4B9245E8BE}" type="presParOf" srcId="{91DA8B6F-BA65-491A-9E96-93CEA886D977}" destId="{7BB562C7-EF78-43B1-9F82-D9BDB8B2F1E2}" srcOrd="2" destOrd="0" presId="urn:microsoft.com/office/officeart/2018/2/layout/IconLabelList"/>
    <dgm:cxn modelId="{2BEE0438-4A9F-4FF3-B749-B6256C4E4A1D}" type="presParOf" srcId="{D9ACF1A3-0882-4B4C-8118-ECFF5F2D73A7}" destId="{51753BC9-FC58-4660-AF06-8E27A9FC485D}" srcOrd="1" destOrd="0" presId="urn:microsoft.com/office/officeart/2018/2/layout/IconLabelList"/>
    <dgm:cxn modelId="{106AE749-6EF5-4A4B-8108-78CBCDED5E23}" type="presParOf" srcId="{D9ACF1A3-0882-4B4C-8118-ECFF5F2D73A7}" destId="{94ED2A3D-0171-4F58-8F50-EC388FA014B1}" srcOrd="2" destOrd="0" presId="urn:microsoft.com/office/officeart/2018/2/layout/IconLabelList"/>
    <dgm:cxn modelId="{A8D4AD27-BD16-4D15-A789-4F3BF01C9EA5}" type="presParOf" srcId="{94ED2A3D-0171-4F58-8F50-EC388FA014B1}" destId="{A3CA8471-DEAC-4E38-8B9C-72AE846F6392}" srcOrd="0" destOrd="0" presId="urn:microsoft.com/office/officeart/2018/2/layout/IconLabelList"/>
    <dgm:cxn modelId="{D49D6024-5042-4ADB-934A-7EA3D99D128E}" type="presParOf" srcId="{94ED2A3D-0171-4F58-8F50-EC388FA014B1}" destId="{B08B4674-036A-4A84-B2E1-B9C40F0EBAF1}" srcOrd="1" destOrd="0" presId="urn:microsoft.com/office/officeart/2018/2/layout/IconLabelList"/>
    <dgm:cxn modelId="{C34C16A6-2A4F-45D3-A014-57CABD58EB17}" type="presParOf" srcId="{94ED2A3D-0171-4F58-8F50-EC388FA014B1}" destId="{7F666A32-D185-4A89-83A9-F9AB38E82ACC}" srcOrd="2" destOrd="0" presId="urn:microsoft.com/office/officeart/2018/2/layout/IconLabelList"/>
    <dgm:cxn modelId="{9CE55D29-9455-4B35-80BD-B843C7DB2FD9}" type="presParOf" srcId="{D9ACF1A3-0882-4B4C-8118-ECFF5F2D73A7}" destId="{4AF531E4-3FE8-48D8-9638-BAC31E98F270}" srcOrd="3" destOrd="0" presId="urn:microsoft.com/office/officeart/2018/2/layout/IconLabelList"/>
    <dgm:cxn modelId="{83938CC0-115B-48D9-BCF7-5B91B0DAEB18}" type="presParOf" srcId="{D9ACF1A3-0882-4B4C-8118-ECFF5F2D73A7}" destId="{C66E365B-1D48-4653-B179-207F2470A149}" srcOrd="4" destOrd="0" presId="urn:microsoft.com/office/officeart/2018/2/layout/IconLabelList"/>
    <dgm:cxn modelId="{4E83CB54-4702-4DF4-99EF-5E13292181C6}" type="presParOf" srcId="{C66E365B-1D48-4653-B179-207F2470A149}" destId="{6DFAB748-5786-4E08-8CB2-D02F84F60174}" srcOrd="0" destOrd="0" presId="urn:microsoft.com/office/officeart/2018/2/layout/IconLabelList"/>
    <dgm:cxn modelId="{6C76DD5D-12C6-4F0F-828D-14FEF60E4E62}" type="presParOf" srcId="{C66E365B-1D48-4653-B179-207F2470A149}" destId="{185E4E97-57B5-4E45-8298-AF4E5FC2AA49}" srcOrd="1" destOrd="0" presId="urn:microsoft.com/office/officeart/2018/2/layout/IconLabelList"/>
    <dgm:cxn modelId="{59CB7C15-F4DB-484A-B28A-2BA88CE7526F}" type="presParOf" srcId="{C66E365B-1D48-4653-B179-207F2470A149}" destId="{355B260B-6CB8-4E00-944F-90E1A69560E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FDD6-C2CC-4C3B-8F5B-A69074329639}">
      <dsp:nvSpPr>
        <dsp:cNvPr id="0" name=""/>
        <dsp:cNvSpPr/>
      </dsp:nvSpPr>
      <dsp:spPr>
        <a:xfrm>
          <a:off x="981281" y="468377"/>
          <a:ext cx="1460320" cy="1460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B562C7-EF78-43B1-9F82-D9BDB8B2F1E2}">
      <dsp:nvSpPr>
        <dsp:cNvPr id="0" name=""/>
        <dsp:cNvSpPr/>
      </dsp:nvSpPr>
      <dsp:spPr>
        <a:xfrm>
          <a:off x="88863" y="2313647"/>
          <a:ext cx="32451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da-DK" sz="2200" kern="1200"/>
            <a:t>At </a:t>
          </a:r>
          <a:r>
            <a:rPr lang="da-DK" sz="2200" i="1" kern="1200"/>
            <a:t>regenerere</a:t>
          </a:r>
          <a:r>
            <a:rPr lang="da-DK" sz="2200" kern="1200"/>
            <a:t> jorden</a:t>
          </a:r>
          <a:endParaRPr lang="en-US" sz="2200" kern="1200"/>
        </a:p>
      </dsp:txBody>
      <dsp:txXfrm>
        <a:off x="88863" y="2313647"/>
        <a:ext cx="3245156" cy="720000"/>
      </dsp:txXfrm>
    </dsp:sp>
    <dsp:sp modelId="{A3CA8471-DEAC-4E38-8B9C-72AE846F6392}">
      <dsp:nvSpPr>
        <dsp:cNvPr id="0" name=""/>
        <dsp:cNvSpPr/>
      </dsp:nvSpPr>
      <dsp:spPr>
        <a:xfrm>
          <a:off x="4794340" y="468377"/>
          <a:ext cx="1460320" cy="1460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66A32-D185-4A89-83A9-F9AB38E82ACC}">
      <dsp:nvSpPr>
        <dsp:cNvPr id="0" name=""/>
        <dsp:cNvSpPr/>
      </dsp:nvSpPr>
      <dsp:spPr>
        <a:xfrm>
          <a:off x="3901922" y="2313647"/>
          <a:ext cx="32451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da-DK" sz="2200" kern="1200"/>
            <a:t>En kombination af flere praksisser</a:t>
          </a:r>
          <a:endParaRPr lang="en-US" sz="2200" kern="1200"/>
        </a:p>
      </dsp:txBody>
      <dsp:txXfrm>
        <a:off x="3901922" y="2313647"/>
        <a:ext cx="3245156" cy="720000"/>
      </dsp:txXfrm>
    </dsp:sp>
    <dsp:sp modelId="{6DFAB748-5786-4E08-8CB2-D02F84F60174}">
      <dsp:nvSpPr>
        <dsp:cNvPr id="0" name=""/>
        <dsp:cNvSpPr/>
      </dsp:nvSpPr>
      <dsp:spPr>
        <a:xfrm>
          <a:off x="8607399" y="468377"/>
          <a:ext cx="1460320" cy="1460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5B260B-6CB8-4E00-944F-90E1A69560E0}">
      <dsp:nvSpPr>
        <dsp:cNvPr id="0" name=""/>
        <dsp:cNvSpPr/>
      </dsp:nvSpPr>
      <dsp:spPr>
        <a:xfrm>
          <a:off x="7714981" y="2313647"/>
          <a:ext cx="32451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da-DK" sz="2200" kern="1200"/>
            <a:t>Potential løsning for at øge kulstofsindholdet i jorden</a:t>
          </a:r>
          <a:endParaRPr lang="en-US" sz="2200" kern="1200"/>
        </a:p>
      </dsp:txBody>
      <dsp:txXfrm>
        <a:off x="7714981" y="2313647"/>
        <a:ext cx="3245156"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378D8-BE49-4FE3-AC3A-FBF930FF3A22}" type="datetimeFigureOut">
              <a:rPr lang="da-DK" smtClean="0"/>
              <a:t>22-01-2024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F16F-3962-45D6-BF98-037B3FCF95BC}" type="slidenum">
              <a:rPr lang="da-DK" smtClean="0"/>
              <a:t>‹#›</a:t>
            </a:fld>
            <a:endParaRPr lang="da-DK"/>
          </a:p>
        </p:txBody>
      </p:sp>
    </p:spTree>
    <p:extLst>
      <p:ext uri="{BB962C8B-B14F-4D97-AF65-F5344CB8AC3E}">
        <p14:creationId xmlns:p14="http://schemas.microsoft.com/office/powerpoint/2010/main" val="17615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koportalen.lf.dk/jord-og-planter/okologiske-saedskif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2</a:t>
            </a:fld>
            <a:endParaRPr lang="da-DK"/>
          </a:p>
        </p:txBody>
      </p:sp>
    </p:spTree>
    <p:extLst>
      <p:ext uri="{BB962C8B-B14F-4D97-AF65-F5344CB8AC3E}">
        <p14:creationId xmlns:p14="http://schemas.microsoft.com/office/powerpoint/2010/main" val="421699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374151"/>
                </a:solidFill>
                <a:effectLst/>
                <a:latin typeface="Söhne"/>
              </a:rPr>
              <a:t>Præcisionslandbrug bruger teknologi til at tilpasse ressourcetildelingen som udsæd, gødning og kalk baseret på markens specifikke behov. Dette øger effektiviteten og reducerer spild, omkostninger samt miljøbelastningen ved at tage højde for variationer i jordbundsforhold, terræn og tidligere dyrkningsmetoder.</a:t>
            </a: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12</a:t>
            </a:fld>
            <a:endParaRPr lang="da-DK"/>
          </a:p>
        </p:txBody>
      </p:sp>
    </p:spTree>
    <p:extLst>
      <p:ext uri="{BB962C8B-B14F-4D97-AF65-F5344CB8AC3E}">
        <p14:creationId xmlns:p14="http://schemas.microsoft.com/office/powerpoint/2010/main" val="175592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da-DK" b="1" i="0" dirty="0">
                <a:solidFill>
                  <a:srgbClr val="374151"/>
                </a:solidFill>
                <a:effectLst/>
                <a:latin typeface="Söhne"/>
              </a:rPr>
              <a:t>Variation i marken</a:t>
            </a:r>
            <a:r>
              <a:rPr lang="da-DK" b="0" i="0" dirty="0">
                <a:solidFill>
                  <a:srgbClr val="374151"/>
                </a:solidFill>
                <a:effectLst/>
                <a:latin typeface="Söhne"/>
              </a:rPr>
              <a:t>: Marker kan have uensartet afgrødeudvikling på grund af jordbundsforskelle som </a:t>
            </a:r>
            <a:r>
              <a:rPr lang="da-DK" b="0" i="0" dirty="0" err="1">
                <a:solidFill>
                  <a:srgbClr val="374151"/>
                </a:solidFill>
                <a:effectLst/>
                <a:latin typeface="Söhne"/>
              </a:rPr>
              <a:t>lerindhold</a:t>
            </a:r>
            <a:r>
              <a:rPr lang="da-DK" b="0" i="0" dirty="0">
                <a:solidFill>
                  <a:srgbClr val="374151"/>
                </a:solidFill>
                <a:effectLst/>
                <a:latin typeface="Söhne"/>
              </a:rPr>
              <a:t> og organisk stof.</a:t>
            </a:r>
          </a:p>
          <a:p>
            <a:pPr marL="742950" lvl="1" indent="-285750" algn="l">
              <a:buFont typeface="+mj-lt"/>
              <a:buAutoNum type="arabicPeriod"/>
            </a:pPr>
            <a:r>
              <a:rPr lang="da-DK" b="0" i="0" dirty="0">
                <a:solidFill>
                  <a:srgbClr val="374151"/>
                </a:solidFill>
                <a:effectLst/>
                <a:latin typeface="Söhne"/>
              </a:rPr>
              <a:t>Betyder, at ikke alle områder i marken har ensartet vækst.</a:t>
            </a:r>
          </a:p>
          <a:p>
            <a:pPr algn="l">
              <a:buFont typeface="+mj-lt"/>
              <a:buAutoNum type="arabicPeriod"/>
            </a:pPr>
            <a:r>
              <a:rPr lang="da-DK" b="1" i="0" dirty="0">
                <a:solidFill>
                  <a:srgbClr val="374151"/>
                </a:solidFill>
                <a:effectLst/>
                <a:latin typeface="Söhne"/>
              </a:rPr>
              <a:t>Gradueret udsæd</a:t>
            </a:r>
            <a:r>
              <a:rPr lang="da-DK" b="0" i="0" dirty="0">
                <a:solidFill>
                  <a:srgbClr val="374151"/>
                </a:solidFill>
                <a:effectLst/>
                <a:latin typeface="Söhne"/>
              </a:rPr>
              <a:t>: Anbefaling om at øge </a:t>
            </a:r>
            <a:r>
              <a:rPr lang="da-DK" b="0" i="0" dirty="0" err="1">
                <a:solidFill>
                  <a:srgbClr val="374151"/>
                </a:solidFill>
                <a:effectLst/>
                <a:latin typeface="Söhne"/>
              </a:rPr>
              <a:t>udsædsmængden</a:t>
            </a:r>
            <a:r>
              <a:rPr lang="da-DK" b="0" i="0" dirty="0">
                <a:solidFill>
                  <a:srgbClr val="374151"/>
                </a:solidFill>
                <a:effectLst/>
                <a:latin typeface="Söhne"/>
              </a:rPr>
              <a:t> i dårlige områder for at forbedre afgrødernes konkurrenceevne og udbytte.</a:t>
            </a:r>
          </a:p>
          <a:p>
            <a:pPr marL="742950" lvl="1" indent="-285750" algn="l">
              <a:buFont typeface="+mj-lt"/>
              <a:buAutoNum type="arabicPeriod"/>
            </a:pPr>
            <a:r>
              <a:rPr lang="da-DK" b="0" i="0" dirty="0">
                <a:solidFill>
                  <a:srgbClr val="374151"/>
                </a:solidFill>
                <a:effectLst/>
                <a:latin typeface="Söhne"/>
              </a:rPr>
              <a:t>Optimerer såning ved at tilpasse </a:t>
            </a:r>
            <a:r>
              <a:rPr lang="da-DK" b="0" i="0" dirty="0" err="1">
                <a:solidFill>
                  <a:srgbClr val="374151"/>
                </a:solidFill>
                <a:effectLst/>
                <a:latin typeface="Söhne"/>
              </a:rPr>
              <a:t>udsædsmængden</a:t>
            </a:r>
            <a:r>
              <a:rPr lang="da-DK" b="0" i="0" dirty="0">
                <a:solidFill>
                  <a:srgbClr val="374151"/>
                </a:solidFill>
                <a:effectLst/>
                <a:latin typeface="Söhne"/>
              </a:rPr>
              <a:t> til lokale vækstbetingelser.</a:t>
            </a:r>
          </a:p>
          <a:p>
            <a:pPr algn="l">
              <a:buFont typeface="+mj-lt"/>
              <a:buAutoNum type="arabicPeriod"/>
            </a:pPr>
            <a:r>
              <a:rPr lang="da-DK" b="1" i="0" dirty="0">
                <a:solidFill>
                  <a:srgbClr val="374151"/>
                </a:solidFill>
                <a:effectLst/>
                <a:latin typeface="Söhne"/>
              </a:rPr>
              <a:t>Præcisionslandbrug med GPS</a:t>
            </a:r>
            <a:r>
              <a:rPr lang="da-DK" b="0" i="0" dirty="0">
                <a:solidFill>
                  <a:srgbClr val="374151"/>
                </a:solidFill>
                <a:effectLst/>
                <a:latin typeface="Söhne"/>
              </a:rPr>
              <a:t>: Brug af GPS og satellitdata til at skabe tildelingskort for udsæd, gødning og kalkning for at optimere afgrødeproduktionen.</a:t>
            </a:r>
          </a:p>
          <a:p>
            <a:pPr marL="742950" lvl="1" indent="-285750" algn="l">
              <a:buFont typeface="+mj-lt"/>
              <a:buAutoNum type="arabicPeriod"/>
            </a:pPr>
            <a:r>
              <a:rPr lang="da-DK" b="0" i="0" dirty="0">
                <a:solidFill>
                  <a:srgbClr val="374151"/>
                </a:solidFill>
                <a:effectLst/>
                <a:latin typeface="Söhne"/>
              </a:rPr>
              <a:t>Teknologi hjælper med nøjagtig styring af ressourcer i marken.</a:t>
            </a:r>
          </a:p>
          <a:p>
            <a:pPr algn="l">
              <a:buFont typeface="+mj-lt"/>
              <a:buAutoNum type="arabicPeriod"/>
            </a:pPr>
            <a:r>
              <a:rPr lang="da-DK" b="1" i="0" dirty="0">
                <a:solidFill>
                  <a:srgbClr val="374151"/>
                </a:solidFill>
                <a:effectLst/>
                <a:latin typeface="Söhne"/>
              </a:rPr>
              <a:t>Økologiske udfordringer</a:t>
            </a:r>
            <a:r>
              <a:rPr lang="da-DK" b="0" i="0" dirty="0">
                <a:solidFill>
                  <a:srgbClr val="374151"/>
                </a:solidFill>
                <a:effectLst/>
                <a:latin typeface="Söhne"/>
              </a:rPr>
              <a:t>: Økologiske landbrug kan møde teknologiske udfordringer ved gradueret tildeling af gødning.</a:t>
            </a:r>
          </a:p>
          <a:p>
            <a:pPr marL="742950" lvl="1" indent="-285750" algn="l">
              <a:buFont typeface="+mj-lt"/>
              <a:buAutoNum type="arabicPeriod"/>
            </a:pPr>
            <a:r>
              <a:rPr lang="da-DK" b="0" i="0" dirty="0">
                <a:solidFill>
                  <a:srgbClr val="374151"/>
                </a:solidFill>
                <a:effectLst/>
                <a:latin typeface="Söhne"/>
              </a:rPr>
              <a:t>Økologiske metoder kan have begrænsninger i præcisionslandbrugsteknikker.</a:t>
            </a:r>
          </a:p>
          <a:p>
            <a:pPr algn="l">
              <a:buFont typeface="+mj-lt"/>
              <a:buAutoNum type="arabicPeriod"/>
            </a:pPr>
            <a:r>
              <a:rPr lang="da-DK" b="1" i="0" dirty="0">
                <a:solidFill>
                  <a:srgbClr val="374151"/>
                </a:solidFill>
                <a:effectLst/>
                <a:latin typeface="Söhne"/>
              </a:rPr>
              <a:t>Fordele og besparelser</a:t>
            </a:r>
            <a:r>
              <a:rPr lang="da-DK" b="0" i="0" dirty="0">
                <a:solidFill>
                  <a:srgbClr val="374151"/>
                </a:solidFill>
                <a:effectLst/>
                <a:latin typeface="Söhne"/>
              </a:rPr>
              <a:t>: Anvendelse af præcisionslandbrugsteknikker kan føre til økonomiske besparelser og forbedre afgrødeudbyttet samtidig med at miljøet beskyttes.</a:t>
            </a:r>
          </a:p>
          <a:p>
            <a:pPr marL="742950" lvl="1" indent="-285750" algn="l">
              <a:buFont typeface="+mj-lt"/>
              <a:buAutoNum type="arabicPeriod"/>
            </a:pPr>
            <a:r>
              <a:rPr lang="da-DK" b="0" i="0" dirty="0">
                <a:solidFill>
                  <a:srgbClr val="374151"/>
                </a:solidFill>
                <a:effectLst/>
                <a:latin typeface="Söhne"/>
              </a:rPr>
              <a:t>Præcisionslandbrug giver både økonomiske og miljømæssige fordele ved at maksimere afgrødeproduktionen og minimere ressourcebrug.</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13</a:t>
            </a:fld>
            <a:endParaRPr lang="da-DK"/>
          </a:p>
        </p:txBody>
      </p:sp>
    </p:spTree>
    <p:extLst>
      <p:ext uri="{BB962C8B-B14F-4D97-AF65-F5344CB8AC3E}">
        <p14:creationId xmlns:p14="http://schemas.microsoft.com/office/powerpoint/2010/main" val="382592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374151"/>
                </a:solidFill>
                <a:effectLst/>
                <a:latin typeface="Söhne"/>
              </a:rPr>
              <a:t>SEGES Innovation tilbyder adgang til forskellige programmer, der kan optimere landbrugsdriften, - digitale værktøjer inden for præcisionslandbrug og deres anvendelse i både konventionel og økologisk planteavl. </a:t>
            </a:r>
          </a:p>
          <a:p>
            <a:endParaRPr lang="da-DK" b="0" i="0" dirty="0">
              <a:solidFill>
                <a:srgbClr val="374151"/>
              </a:solidFill>
              <a:effectLst/>
              <a:latin typeface="Söhne"/>
            </a:endParaRPr>
          </a:p>
          <a:p>
            <a:pPr algn="l">
              <a:buFont typeface="+mj-lt"/>
              <a:buAutoNum type="arabicPeriod"/>
            </a:pPr>
            <a:r>
              <a:rPr lang="da-DK" b="1" i="0" dirty="0" err="1">
                <a:solidFill>
                  <a:srgbClr val="374151"/>
                </a:solidFill>
                <a:effectLst/>
                <a:latin typeface="Söhne"/>
              </a:rPr>
              <a:t>MarkOnline</a:t>
            </a:r>
            <a:r>
              <a:rPr lang="da-DK" b="1" i="0" dirty="0">
                <a:solidFill>
                  <a:srgbClr val="374151"/>
                </a:solidFill>
                <a:effectLst/>
                <a:latin typeface="Söhne"/>
              </a:rPr>
              <a:t>:</a:t>
            </a:r>
            <a:r>
              <a:rPr lang="da-DK" b="0" i="0" dirty="0">
                <a:solidFill>
                  <a:srgbClr val="374151"/>
                </a:solidFill>
                <a:effectLst/>
                <a:latin typeface="Söhne"/>
              </a:rPr>
              <a:t> Dette program giver mulighed for at oprette markplaner, hvor man kan registrere oplysninger om sorter, udbytter, gødning, og regler. Det tillader også indlæsning af data fra jordbundsanalyser og dyrkningshistorik for at identificere områder med lavere udbytte og behov for kalkning.</a:t>
            </a:r>
          </a:p>
          <a:p>
            <a:pPr algn="l">
              <a:buFont typeface="+mj-lt"/>
              <a:buAutoNum type="arabicPeriod"/>
            </a:pPr>
            <a:r>
              <a:rPr lang="da-DK" b="1" i="0" dirty="0" err="1">
                <a:solidFill>
                  <a:srgbClr val="374151"/>
                </a:solidFill>
                <a:effectLst/>
                <a:latin typeface="Söhne"/>
              </a:rPr>
              <a:t>CropManager</a:t>
            </a:r>
            <a:r>
              <a:rPr lang="da-DK" b="1" i="0" dirty="0">
                <a:solidFill>
                  <a:srgbClr val="374151"/>
                </a:solidFill>
                <a:effectLst/>
                <a:latin typeface="Söhne"/>
              </a:rPr>
              <a:t>:</a:t>
            </a:r>
            <a:r>
              <a:rPr lang="da-DK" b="0" i="0" dirty="0">
                <a:solidFill>
                  <a:srgbClr val="374151"/>
                </a:solidFill>
                <a:effectLst/>
                <a:latin typeface="Söhne"/>
              </a:rPr>
              <a:t> Dette værktøj giver en mere detaljeret analyse på markniveau. Det tillader indlæsning af markplanen fra </a:t>
            </a:r>
            <a:r>
              <a:rPr lang="da-DK" b="0" i="0" dirty="0" err="1">
                <a:solidFill>
                  <a:srgbClr val="374151"/>
                </a:solidFill>
                <a:effectLst/>
                <a:latin typeface="Söhne"/>
              </a:rPr>
              <a:t>MarkOnline</a:t>
            </a:r>
            <a:r>
              <a:rPr lang="da-DK" b="0" i="0" dirty="0">
                <a:solidFill>
                  <a:srgbClr val="374151"/>
                </a:solidFill>
                <a:effectLst/>
                <a:latin typeface="Söhne"/>
              </a:rPr>
              <a:t> og oprettelse af tildelingskort. Man kan markere behandlingsområder for at vurdere effekten af gradueret tildeling. Programmet giver også mulighed for at bruge satellitbilleder til at oprette biomassekort og dermed tildelingskort til gradueret såning. Disse kort kan nemt overføres til traktorcomputeren eller en USB-stik.</a:t>
            </a:r>
          </a:p>
          <a:p>
            <a:pPr algn="l">
              <a:buFont typeface="+mj-lt"/>
              <a:buAutoNum type="arabicPeriod"/>
            </a:pPr>
            <a:r>
              <a:rPr lang="da-DK" b="1" i="0" dirty="0" err="1">
                <a:solidFill>
                  <a:srgbClr val="374151"/>
                </a:solidFill>
                <a:effectLst/>
                <a:latin typeface="Söhne"/>
              </a:rPr>
              <a:t>FarmTracking</a:t>
            </a:r>
            <a:r>
              <a:rPr lang="da-DK" b="1" i="0" dirty="0">
                <a:solidFill>
                  <a:srgbClr val="374151"/>
                </a:solidFill>
                <a:effectLst/>
                <a:latin typeface="Söhne"/>
              </a:rPr>
              <a:t>:</a:t>
            </a:r>
            <a:r>
              <a:rPr lang="da-DK" b="0" i="0" dirty="0">
                <a:solidFill>
                  <a:srgbClr val="374151"/>
                </a:solidFill>
                <a:effectLst/>
                <a:latin typeface="Söhne"/>
              </a:rPr>
              <a:t> Dette værktøj fungerer som et omfattende overbliksværktøj, der digitaliserer registrering og dokumentation af markbrug. Det indlæser markplanen fra </a:t>
            </a:r>
            <a:r>
              <a:rPr lang="da-DK" b="0" i="0" dirty="0" err="1">
                <a:solidFill>
                  <a:srgbClr val="374151"/>
                </a:solidFill>
                <a:effectLst/>
                <a:latin typeface="Söhne"/>
              </a:rPr>
              <a:t>MarkOnline</a:t>
            </a:r>
            <a:r>
              <a:rPr lang="da-DK" b="0" i="0" dirty="0">
                <a:solidFill>
                  <a:srgbClr val="374151"/>
                </a:solidFill>
                <a:effectLst/>
                <a:latin typeface="Söhne"/>
              </a:rPr>
              <a:t> og giver oplysninger om omlægningsstatus og -dato, som kan bruges til partidokumentation ved levering af høstede varer til grovvareselskabet. </a:t>
            </a:r>
            <a:r>
              <a:rPr lang="da-DK" b="0" i="0" dirty="0" err="1">
                <a:solidFill>
                  <a:srgbClr val="374151"/>
                </a:solidFill>
                <a:effectLst/>
                <a:latin typeface="Söhne"/>
              </a:rPr>
              <a:t>FarmTracking</a:t>
            </a:r>
            <a:r>
              <a:rPr lang="da-DK" b="0" i="0" dirty="0">
                <a:solidFill>
                  <a:srgbClr val="374151"/>
                </a:solidFill>
                <a:effectLst/>
                <a:latin typeface="Söhne"/>
              </a:rPr>
              <a:t> eliminerer behovet for manuelle papirer og notater.</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14</a:t>
            </a:fld>
            <a:endParaRPr lang="da-DK"/>
          </a:p>
        </p:txBody>
      </p:sp>
    </p:spTree>
    <p:extLst>
      <p:ext uri="{BB962C8B-B14F-4D97-AF65-F5344CB8AC3E}">
        <p14:creationId xmlns:p14="http://schemas.microsoft.com/office/powerpoint/2010/main" val="224816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0" i="0" dirty="0">
                <a:solidFill>
                  <a:srgbClr val="374151"/>
                </a:solidFill>
                <a:effectLst/>
                <a:latin typeface="Söhne"/>
              </a:rPr>
              <a:t>Præcisionslandbrug har potentiale til at reducere kvælstofudvaskning og udledning af lattergas, med størst effekt på marker med høj kvælstofbelastning. DCA – Nationalt Center for Fødevarer og Jordbrug ved Aarhus Universitet estimerer, at præcisionslandbrug kan mindske landbrugets </a:t>
            </a:r>
            <a:r>
              <a:rPr lang="da-DK" b="0" i="0" dirty="0" err="1">
                <a:solidFill>
                  <a:srgbClr val="374151"/>
                </a:solidFill>
                <a:effectLst/>
                <a:latin typeface="Söhne"/>
              </a:rPr>
              <a:t>klimagasudledning</a:t>
            </a:r>
            <a:r>
              <a:rPr lang="da-DK" b="0" i="0" dirty="0">
                <a:solidFill>
                  <a:srgbClr val="374151"/>
                </a:solidFill>
                <a:effectLst/>
                <a:latin typeface="Söhne"/>
              </a:rPr>
              <a:t> med 18-36 CO2-ækvivalenter pr. hektar, og hvis det anvendes på hele Danmarks areal, kan årlige udledninger reduceres med 46-93 CO2-ækvivalenter. </a:t>
            </a:r>
            <a:r>
              <a:rPr lang="da-DK" b="0" i="0" dirty="0">
                <a:solidFill>
                  <a:srgbClr val="343541"/>
                </a:solidFill>
                <a:effectLst/>
                <a:latin typeface="Söhne"/>
              </a:rPr>
              <a:t>Til sammenligning forventes braklægning af 100.000 hektar at bidrage med 219 CO2-ækvivalenter pr. år. I dag dyrkes 76 pct. af det samlede landbrugsareal med en eller flere præcisionsteknikker. </a:t>
            </a: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15</a:t>
            </a:fld>
            <a:endParaRPr lang="da-DK"/>
          </a:p>
        </p:txBody>
      </p:sp>
    </p:spTree>
    <p:extLst>
      <p:ext uri="{BB962C8B-B14F-4D97-AF65-F5344CB8AC3E}">
        <p14:creationId xmlns:p14="http://schemas.microsoft.com/office/powerpoint/2010/main" val="174970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a-DK" dirty="0"/>
              <a:t>CA bygger på tre principper</a:t>
            </a:r>
          </a:p>
          <a:p>
            <a:pPr marL="171450" indent="-171450">
              <a:buFontTx/>
              <a:buChar char="-"/>
            </a:pPr>
            <a:endParaRPr lang="da-DK" dirty="0"/>
          </a:p>
          <a:p>
            <a:pPr marL="171450" indent="-171450">
              <a:buFontTx/>
              <a:buChar char="-"/>
            </a:pPr>
            <a:r>
              <a:rPr lang="da-DK" dirty="0"/>
              <a:t>Direkte såning, etableres med skive- eller tandskær uden forudgående jordbearbejdning.</a:t>
            </a:r>
          </a:p>
          <a:p>
            <a:pPr marL="171450" indent="-171450">
              <a:buFontTx/>
              <a:buChar char="-"/>
            </a:pPr>
            <a:r>
              <a:rPr lang="da-DK" b="1" i="0" dirty="0">
                <a:solidFill>
                  <a:srgbClr val="393939"/>
                </a:solidFill>
                <a:effectLst/>
                <a:latin typeface="LF Press Sans"/>
              </a:rPr>
              <a:t>Et </a:t>
            </a:r>
            <a:r>
              <a:rPr lang="da-DK" b="1" i="0" u="none" strike="noStrike" dirty="0">
                <a:solidFill>
                  <a:srgbClr val="393939"/>
                </a:solidFill>
                <a:effectLst/>
                <a:latin typeface="LF Press Sans"/>
                <a:hlinkClick r:id="rId3" tooltip="Økologiske sædskifter"/>
              </a:rPr>
              <a:t>alsidigt sædskifte</a:t>
            </a:r>
            <a:r>
              <a:rPr lang="da-DK" b="0" i="0" dirty="0">
                <a:solidFill>
                  <a:srgbClr val="393939"/>
                </a:solidFill>
                <a:effectLst/>
                <a:latin typeface="LF Press Sans"/>
              </a:rPr>
              <a:t> er allerede en af hjørnestenene i økologisk planteavl, og praktiseres i høj grad af de fleste økologer.</a:t>
            </a:r>
          </a:p>
          <a:p>
            <a:pPr marL="171450" indent="-171450">
              <a:buFontTx/>
              <a:buChar char="-"/>
            </a:pPr>
            <a:r>
              <a:rPr lang="da-DK" b="1" i="0" dirty="0">
                <a:solidFill>
                  <a:srgbClr val="393939"/>
                </a:solidFill>
                <a:effectLst/>
                <a:latin typeface="LF Press Sans"/>
              </a:rPr>
              <a:t>Permanent jorddække: </a:t>
            </a:r>
            <a:r>
              <a:rPr lang="da-DK" b="0" i="0" dirty="0">
                <a:solidFill>
                  <a:srgbClr val="393939"/>
                </a:solidFill>
                <a:effectLst/>
                <a:latin typeface="LF Press Sans"/>
              </a:rPr>
              <a:t>Mange økologer praktiserer også et mere eller mindre permanent jorddække i form af udlæg og efterafgrøder, men dette princip kan dog hos økologer kollidere med behovet for at bekæmpe ukrudt, særligt når det gælder at bekæmpe rodukrudt.</a:t>
            </a:r>
          </a:p>
          <a:p>
            <a:pPr marL="171450" indent="-171450">
              <a:buFontTx/>
              <a:buChar char="-"/>
            </a:pPr>
            <a:r>
              <a:rPr lang="da-DK" b="1" i="0" dirty="0">
                <a:solidFill>
                  <a:srgbClr val="393939"/>
                </a:solidFill>
                <a:effectLst/>
                <a:latin typeface="LF Press Sans"/>
              </a:rPr>
              <a:t>Minimal jordbearbejdning: </a:t>
            </a:r>
            <a:r>
              <a:rPr lang="da-DK" b="0" i="0" dirty="0">
                <a:solidFill>
                  <a:srgbClr val="393939"/>
                </a:solidFill>
                <a:effectLst/>
                <a:latin typeface="LF Press Sans"/>
              </a:rPr>
              <a:t>Især minimal jordbearbejdning er en udfordring at praktisere i økologien. Det gælder både i forbindelse med behovet for at bekæmpe frø- og rodukrudt og ved omlægning af kløvergræsafgrøder, som indgår i mange økologiske sædskifter. Ploven er for nuværende et vigtigt redskab i det økologiske jordbrug for at sikre en god etablering af afgrøden og give den et forspring i forhold til ukrudtet.</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17</a:t>
            </a:fld>
            <a:endParaRPr lang="da-DK"/>
          </a:p>
        </p:txBody>
      </p:sp>
    </p:spTree>
    <p:extLst>
      <p:ext uri="{BB962C8B-B14F-4D97-AF65-F5344CB8AC3E}">
        <p14:creationId xmlns:p14="http://schemas.microsoft.com/office/powerpoint/2010/main" val="4085499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18</a:t>
            </a:fld>
            <a:endParaRPr lang="da-DK"/>
          </a:p>
        </p:txBody>
      </p:sp>
    </p:spTree>
    <p:extLst>
      <p:ext uri="{BB962C8B-B14F-4D97-AF65-F5344CB8AC3E}">
        <p14:creationId xmlns:p14="http://schemas.microsoft.com/office/powerpoint/2010/main" val="419768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CA i konventionel benytter </a:t>
            </a:r>
            <a:r>
              <a:rPr lang="da-DK" dirty="0" err="1"/>
              <a:t>glyphosat</a:t>
            </a:r>
            <a:r>
              <a:rPr lang="da-DK" dirty="0"/>
              <a:t>-produkter, som </a:t>
            </a:r>
            <a:r>
              <a:rPr lang="da-DK" dirty="0" err="1"/>
              <a:t>RoundUp</a:t>
            </a:r>
            <a:r>
              <a:rPr lang="da-DK" dirty="0"/>
              <a:t> ved etablering af afgrøden. Men i </a:t>
            </a:r>
            <a:r>
              <a:rPr lang="da-DK" dirty="0" err="1"/>
              <a:t>øko</a:t>
            </a:r>
            <a:r>
              <a:rPr lang="da-DK" dirty="0"/>
              <a:t> hvor dette ikke kan anvendes, ville det gøre det svært at fuldstændig undgå jordbearbejdning. </a:t>
            </a:r>
          </a:p>
          <a:p>
            <a:r>
              <a:rPr lang="da-DK" b="0" i="0" dirty="0">
                <a:solidFill>
                  <a:srgbClr val="393939"/>
                </a:solidFill>
                <a:effectLst/>
                <a:latin typeface="LF Press Sans"/>
              </a:rPr>
              <a:t>Dertil kommer udfordringer med snegle under både konventionelle og økologisk forhold, når intensiteten af jordbearbejdningen mindskes, og man samtidig efterlader flere planterester på jordoverfladen.</a:t>
            </a:r>
          </a:p>
          <a:p>
            <a:r>
              <a:rPr lang="da-DK" b="0" i="0" dirty="0">
                <a:solidFill>
                  <a:srgbClr val="393939"/>
                </a:solidFill>
                <a:effectLst/>
                <a:latin typeface="LF Press Sans"/>
              </a:rPr>
              <a:t>En større udbredelse af markrobotter, kan betyde at CA vil blive nemmere at integrere i de økologiske principper.</a:t>
            </a: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19</a:t>
            </a:fld>
            <a:endParaRPr lang="da-DK"/>
          </a:p>
        </p:txBody>
      </p:sp>
    </p:spTree>
    <p:extLst>
      <p:ext uri="{BB962C8B-B14F-4D97-AF65-F5344CB8AC3E}">
        <p14:creationId xmlns:p14="http://schemas.microsoft.com/office/powerpoint/2010/main" val="1690580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da-DK" b="1" i="0" dirty="0">
                <a:solidFill>
                  <a:srgbClr val="000000"/>
                </a:solidFill>
                <a:effectLst/>
                <a:latin typeface="Söhne"/>
              </a:rPr>
              <a:t>Regenerativt jordbrug:</a:t>
            </a:r>
            <a:r>
              <a:rPr lang="da-DK" b="0" i="0" dirty="0">
                <a:solidFill>
                  <a:srgbClr val="000000"/>
                </a:solidFill>
                <a:effectLst/>
                <a:latin typeface="Söhne"/>
              </a:rPr>
              <a:t> Dette begreb er blevet mere udbredt i de senere år og fokuserer på at "gendanne" jorden. Det indebærer en række praksisser, herunder øget kulstoflagring, reduceret jordbearbejdning, brug af husdyr og fremme af jordens mikroliv.</a:t>
            </a:r>
          </a:p>
          <a:p>
            <a:pPr algn="l">
              <a:buFont typeface="+mj-lt"/>
              <a:buAutoNum type="arabicPeriod"/>
            </a:pPr>
            <a:r>
              <a:rPr lang="da-DK" b="1" i="0" dirty="0">
                <a:solidFill>
                  <a:srgbClr val="000000"/>
                </a:solidFill>
                <a:effectLst/>
                <a:latin typeface="Söhne"/>
              </a:rPr>
              <a:t>Ligheder med økologisk landbrug:</a:t>
            </a:r>
            <a:r>
              <a:rPr lang="da-DK" b="0" i="0" dirty="0">
                <a:solidFill>
                  <a:srgbClr val="000000"/>
                </a:solidFill>
                <a:effectLst/>
                <a:latin typeface="Söhne"/>
              </a:rPr>
              <a:t> Regenerativt jordbrug deler visse principper med økologisk landbrug, såsom bæredygtighed og reduktion af kemiske input. Dog er det mindre klart defineret og ikke så strengt reguleret som økologisk landbrug.</a:t>
            </a:r>
          </a:p>
          <a:p>
            <a:pPr algn="l">
              <a:buFont typeface="+mj-lt"/>
              <a:buAutoNum type="arabicPeriod"/>
            </a:pPr>
            <a:r>
              <a:rPr lang="da-DK" b="1" i="0" dirty="0">
                <a:solidFill>
                  <a:srgbClr val="000000"/>
                </a:solidFill>
                <a:effectLst/>
                <a:latin typeface="Söhne"/>
              </a:rPr>
              <a:t>Variation i praksis:</a:t>
            </a:r>
            <a:r>
              <a:rPr lang="da-DK" b="0" i="0" dirty="0">
                <a:solidFill>
                  <a:srgbClr val="000000"/>
                </a:solidFill>
                <a:effectLst/>
                <a:latin typeface="Söhne"/>
              </a:rPr>
              <a:t> Praksisser inden for regenerativt jordbrug varierer. Nogle landmænd bruger stadig pesticider, mens andre ikke gør det. Målet er dog generelt at genopbygge jordens sundhed og øge kulstofindholdet ved at reducere forstyrrelser som pesticider og overdreven jordbearbejdning.</a:t>
            </a:r>
          </a:p>
          <a:p>
            <a:pPr algn="l">
              <a:buFont typeface="+mj-lt"/>
              <a:buAutoNum type="arabicPeriod"/>
            </a:pPr>
            <a:r>
              <a:rPr lang="da-DK" b="1" i="0" dirty="0">
                <a:solidFill>
                  <a:srgbClr val="000000"/>
                </a:solidFill>
                <a:effectLst/>
                <a:latin typeface="Söhne"/>
              </a:rPr>
              <a:t>Klimaforandringer:</a:t>
            </a:r>
            <a:r>
              <a:rPr lang="da-DK" b="0" i="0" dirty="0">
                <a:solidFill>
                  <a:srgbClr val="000000"/>
                </a:solidFill>
                <a:effectLst/>
                <a:latin typeface="Söhne"/>
              </a:rPr>
              <a:t> Nogle ser regenerativt jordbrug som en potentiel løsning for at bekæmpe klimaforandringer, da øget kulstofindhold i jorden kan hjælpe med at fjerne kuldioxid fra atmosfæren. Dog er effekten på klimaet stadig usikker og kræver mere forskning.</a:t>
            </a:r>
          </a:p>
          <a:p>
            <a:br>
              <a:rPr lang="da-DK" b="0" i="0" dirty="0">
                <a:solidFill>
                  <a:srgbClr val="000000"/>
                </a:solidFill>
                <a:effectLst/>
                <a:latin typeface="Söhne"/>
              </a:rPr>
            </a:br>
            <a:endParaRPr lang="en-US" dirty="0"/>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21</a:t>
            </a:fld>
            <a:endParaRPr lang="da-DK"/>
          </a:p>
        </p:txBody>
      </p:sp>
    </p:spTree>
    <p:extLst>
      <p:ext uri="{BB962C8B-B14F-4D97-AF65-F5344CB8AC3E}">
        <p14:creationId xmlns:p14="http://schemas.microsoft.com/office/powerpoint/2010/main" val="2583797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da-DK" b="0" i="0" dirty="0">
                <a:solidFill>
                  <a:srgbClr val="000000"/>
                </a:solidFill>
                <a:effectLst/>
                <a:latin typeface="Söhne"/>
              </a:rPr>
            </a:b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22</a:t>
            </a:fld>
            <a:endParaRPr lang="da-DK"/>
          </a:p>
        </p:txBody>
      </p:sp>
    </p:spTree>
    <p:extLst>
      <p:ext uri="{BB962C8B-B14F-4D97-AF65-F5344CB8AC3E}">
        <p14:creationId xmlns:p14="http://schemas.microsoft.com/office/powerpoint/2010/main" val="309688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da-DK" b="1" i="0" dirty="0">
                <a:solidFill>
                  <a:srgbClr val="374151"/>
                </a:solidFill>
                <a:effectLst/>
                <a:latin typeface="Söhne"/>
              </a:rPr>
              <a:t>ROC Certificeringsstandard:</a:t>
            </a:r>
            <a:r>
              <a:rPr lang="da-DK" b="0" i="0" dirty="0">
                <a:solidFill>
                  <a:srgbClr val="374151"/>
                </a:solidFill>
                <a:effectLst/>
                <a:latin typeface="Söhne"/>
              </a:rPr>
              <a:t> ROC er en amerikansk certificeringsstandard for regenerativt jordbrug, administreret af Regenerative </a:t>
            </a:r>
            <a:r>
              <a:rPr lang="da-DK" b="0" i="0" dirty="0" err="1">
                <a:solidFill>
                  <a:srgbClr val="374151"/>
                </a:solidFill>
                <a:effectLst/>
                <a:latin typeface="Söhne"/>
              </a:rPr>
              <a:t>Organic</a:t>
            </a:r>
            <a:r>
              <a:rPr lang="da-DK" b="0" i="0" dirty="0">
                <a:solidFill>
                  <a:srgbClr val="374151"/>
                </a:solidFill>
                <a:effectLst/>
                <a:latin typeface="Söhne"/>
              </a:rPr>
              <a:t> Alliance (ROA) og finansieret af de certificerede bedrifter.</a:t>
            </a:r>
          </a:p>
          <a:p>
            <a:pPr algn="l">
              <a:buFont typeface="+mj-lt"/>
              <a:buAutoNum type="arabicPeriod"/>
            </a:pPr>
            <a:r>
              <a:rPr lang="da-DK" b="1" i="0" dirty="0">
                <a:solidFill>
                  <a:srgbClr val="374151"/>
                </a:solidFill>
                <a:effectLst/>
                <a:latin typeface="Söhne"/>
              </a:rPr>
              <a:t>Økologisk Certificering:</a:t>
            </a:r>
            <a:r>
              <a:rPr lang="da-DK" b="0" i="0" dirty="0">
                <a:solidFill>
                  <a:srgbClr val="374151"/>
                </a:solidFill>
                <a:effectLst/>
                <a:latin typeface="Söhne"/>
              </a:rPr>
              <a:t> For at blive certificeret under ROC-ordningen som en bedrift kræves det, at man allerede er certificeret som økologisk. Dette ligner kravene i den danske Demeter-certificering, der også kræver økologisk certificering som grundlag.</a:t>
            </a:r>
          </a:p>
          <a:p>
            <a:pPr algn="l">
              <a:buFont typeface="+mj-lt"/>
              <a:buAutoNum type="arabicPeriod"/>
            </a:pPr>
            <a:r>
              <a:rPr lang="da-DK" b="1" i="0" dirty="0">
                <a:solidFill>
                  <a:srgbClr val="374151"/>
                </a:solidFill>
                <a:effectLst/>
                <a:latin typeface="Söhne"/>
              </a:rPr>
              <a:t>Tre Hovedområder:</a:t>
            </a:r>
            <a:r>
              <a:rPr lang="da-DK" b="0" i="0" dirty="0">
                <a:solidFill>
                  <a:srgbClr val="374151"/>
                </a:solidFill>
                <a:effectLst/>
                <a:latin typeface="Söhne"/>
              </a:rPr>
              <a:t> Certificeringsordningen baserer sig på retningslinjer inden for tre hovedområder:</a:t>
            </a:r>
          </a:p>
          <a:p>
            <a:pPr marL="742950" lvl="1" indent="-285750" algn="l">
              <a:buFont typeface="+mj-lt"/>
              <a:buAutoNum type="arabicPeriod"/>
            </a:pPr>
            <a:r>
              <a:rPr lang="da-DK" b="0" i="0" dirty="0">
                <a:solidFill>
                  <a:srgbClr val="374151"/>
                </a:solidFill>
                <a:effectLst/>
                <a:latin typeface="Söhne"/>
              </a:rPr>
              <a:t>Jordens frugtbarhed og anvendelse.</a:t>
            </a:r>
          </a:p>
          <a:p>
            <a:pPr marL="742950" lvl="1" indent="-285750" algn="l">
              <a:buFont typeface="+mj-lt"/>
              <a:buAutoNum type="arabicPeriod"/>
            </a:pPr>
            <a:r>
              <a:rPr lang="da-DK" b="0" i="0" dirty="0">
                <a:solidFill>
                  <a:srgbClr val="374151"/>
                </a:solidFill>
                <a:effectLst/>
                <a:latin typeface="Söhne"/>
              </a:rPr>
              <a:t>Dyrevelfærd.</a:t>
            </a:r>
          </a:p>
          <a:p>
            <a:pPr marL="742950" lvl="1" indent="-285750" algn="l">
              <a:buFont typeface="+mj-lt"/>
              <a:buAutoNum type="arabicPeriod"/>
            </a:pPr>
            <a:r>
              <a:rPr lang="da-DK" b="0" i="0" dirty="0">
                <a:solidFill>
                  <a:srgbClr val="374151"/>
                </a:solidFill>
                <a:effectLst/>
                <a:latin typeface="Söhne"/>
              </a:rPr>
              <a:t>Retfærdige vilkår for jordbrugere og medarbejdere.</a:t>
            </a:r>
          </a:p>
          <a:p>
            <a:pPr algn="l">
              <a:buFont typeface="+mj-lt"/>
              <a:buAutoNum type="arabicPeriod"/>
            </a:pPr>
            <a:r>
              <a:rPr lang="da-DK" b="1" i="0" dirty="0">
                <a:solidFill>
                  <a:srgbClr val="374151"/>
                </a:solidFill>
                <a:effectLst/>
                <a:latin typeface="Söhne"/>
              </a:rPr>
              <a:t>Tre Certificeringsniveauer:</a:t>
            </a:r>
            <a:r>
              <a:rPr lang="da-DK" b="0" i="0" dirty="0">
                <a:solidFill>
                  <a:srgbClr val="374151"/>
                </a:solidFill>
                <a:effectLst/>
                <a:latin typeface="Söhne"/>
              </a:rPr>
              <a:t> Bedrifter kan opnå certificering på tre forskellige niveauer:</a:t>
            </a:r>
          </a:p>
          <a:p>
            <a:pPr marL="742950" lvl="1" indent="-285750" algn="l">
              <a:buFont typeface="+mj-lt"/>
              <a:buAutoNum type="arabicPeriod"/>
            </a:pPr>
            <a:r>
              <a:rPr lang="da-DK" b="0" i="0" dirty="0">
                <a:solidFill>
                  <a:srgbClr val="374151"/>
                </a:solidFill>
                <a:effectLst/>
                <a:latin typeface="Söhne"/>
              </a:rPr>
              <a:t>Guld: Dette er det mest omfattende niveau med de strengeste krav inden for de tre hovedområder.</a:t>
            </a:r>
          </a:p>
          <a:p>
            <a:pPr marL="742950" lvl="1" indent="-285750" algn="l">
              <a:buFont typeface="+mj-lt"/>
              <a:buAutoNum type="arabicPeriod"/>
            </a:pPr>
            <a:r>
              <a:rPr lang="da-DK" b="0" i="0" dirty="0">
                <a:solidFill>
                  <a:srgbClr val="374151"/>
                </a:solidFill>
                <a:effectLst/>
                <a:latin typeface="Söhne"/>
              </a:rPr>
              <a:t>Sølv: Dette niveau har en mellemstor kompleksitet med mindre krav end guld, men stadig betydelige forpligtelser.</a:t>
            </a:r>
          </a:p>
          <a:p>
            <a:pPr marL="742950" lvl="1" indent="-285750" algn="l">
              <a:buFont typeface="+mj-lt"/>
              <a:buAutoNum type="arabicPeriod"/>
            </a:pPr>
            <a:r>
              <a:rPr lang="da-DK" b="0" i="0" dirty="0">
                <a:solidFill>
                  <a:srgbClr val="374151"/>
                </a:solidFill>
                <a:effectLst/>
                <a:latin typeface="Söhne"/>
              </a:rPr>
              <a:t>Bronze: Dette er det mindst omfattende niveau med de færreste krav inden for de tre hovedområder.</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23</a:t>
            </a:fld>
            <a:endParaRPr lang="da-DK"/>
          </a:p>
        </p:txBody>
      </p:sp>
    </p:spTree>
    <p:extLst>
      <p:ext uri="{BB962C8B-B14F-4D97-AF65-F5344CB8AC3E}">
        <p14:creationId xmlns:p14="http://schemas.microsoft.com/office/powerpoint/2010/main" val="345554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Bred definition, hvorved dyrkningssystemer hvor træer/busker indgår, kan betegnes som skovlandbrug. </a:t>
            </a:r>
            <a:r>
              <a:rPr lang="da-DK" b="0" i="0" dirty="0">
                <a:solidFill>
                  <a:srgbClr val="393939"/>
                </a:solidFill>
                <a:effectLst/>
                <a:latin typeface="LF Press Sans"/>
              </a:rPr>
              <a:t>Det gælder for eksempel </a:t>
            </a:r>
            <a:r>
              <a:rPr lang="da-DK" b="0" i="0" dirty="0" err="1">
                <a:solidFill>
                  <a:srgbClr val="393939"/>
                </a:solidFill>
                <a:effectLst/>
                <a:latin typeface="LF Press Sans"/>
              </a:rPr>
              <a:t>poppeltræer</a:t>
            </a:r>
            <a:r>
              <a:rPr lang="da-DK" b="0" i="0" dirty="0">
                <a:solidFill>
                  <a:srgbClr val="393939"/>
                </a:solidFill>
                <a:effectLst/>
                <a:latin typeface="LF Press Sans"/>
              </a:rPr>
              <a:t> i grisefolde, træer på græsningsarealer, eller afgrøder med bælter af nyttetræer gennem marken.</a:t>
            </a: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3</a:t>
            </a:fld>
            <a:endParaRPr lang="da-DK"/>
          </a:p>
        </p:txBody>
      </p:sp>
    </p:spTree>
    <p:extLst>
      <p:ext uri="{BB962C8B-B14F-4D97-AF65-F5344CB8AC3E}">
        <p14:creationId xmlns:p14="http://schemas.microsoft.com/office/powerpoint/2010/main" val="3676832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Målet med </a:t>
            </a:r>
            <a:r>
              <a:rPr lang="da-DK" dirty="0" err="1"/>
              <a:t>permakultur</a:t>
            </a:r>
            <a:r>
              <a:rPr lang="da-DK" dirty="0"/>
              <a:t> er en bæredygtig fødevareproduktion og livsstil. </a:t>
            </a:r>
          </a:p>
          <a:p>
            <a:r>
              <a:rPr lang="da-DK" dirty="0"/>
              <a:t>Der er fokus på flerårige afgrøder og opbygning af jordens frugtbarhed</a:t>
            </a:r>
          </a:p>
          <a:p>
            <a:endParaRPr lang="da-DK" dirty="0"/>
          </a:p>
          <a:p>
            <a:r>
              <a:rPr lang="da-DK" dirty="0" err="1"/>
              <a:t>Permakultur</a:t>
            </a:r>
            <a:r>
              <a:rPr lang="da-DK" dirty="0"/>
              <a:t> begyndte som en global bevægelse i 1970’erne og opstod som et alternativ til det industrialiserede og intensive landbrug. </a:t>
            </a:r>
          </a:p>
          <a:p>
            <a:endParaRPr lang="da-DK" dirty="0"/>
          </a:p>
          <a:p>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25</a:t>
            </a:fld>
            <a:endParaRPr lang="da-DK"/>
          </a:p>
        </p:txBody>
      </p:sp>
    </p:spTree>
    <p:extLst>
      <p:ext uri="{BB962C8B-B14F-4D97-AF65-F5344CB8AC3E}">
        <p14:creationId xmlns:p14="http://schemas.microsoft.com/office/powerpoint/2010/main" val="265646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Arial" panose="020B0604020202020204" pitchFamily="34" charset="0"/>
              <a:buNone/>
            </a:pPr>
            <a:r>
              <a:rPr lang="da-DK" b="0" i="0" dirty="0">
                <a:solidFill>
                  <a:srgbClr val="374151"/>
                </a:solidFill>
                <a:effectLst/>
                <a:latin typeface="Söhne"/>
              </a:rPr>
              <a:t>De 3 grundlæggende etikker:</a:t>
            </a:r>
          </a:p>
          <a:p>
            <a:pPr algn="l">
              <a:buFont typeface="Arial" panose="020B0604020202020204" pitchFamily="34" charset="0"/>
              <a:buChar char="•"/>
            </a:pPr>
            <a:r>
              <a:rPr lang="da-DK" b="0" i="0" dirty="0">
                <a:solidFill>
                  <a:srgbClr val="374151"/>
                </a:solidFill>
                <a:effectLst/>
                <a:latin typeface="Söhne"/>
              </a:rPr>
              <a:t>Omsorg for jorden, mennesker og fair fordeling.</a:t>
            </a:r>
          </a:p>
          <a:p>
            <a:pPr algn="l">
              <a:buFont typeface="Arial" panose="020B0604020202020204" pitchFamily="34" charset="0"/>
              <a:buNone/>
            </a:pPr>
            <a:endParaRPr lang="da-DK" b="0" i="0" dirty="0">
              <a:solidFill>
                <a:srgbClr val="374151"/>
              </a:solidFill>
              <a:effectLst/>
              <a:latin typeface="Söhne"/>
            </a:endParaRPr>
          </a:p>
          <a:p>
            <a:pPr algn="l">
              <a:buFont typeface="Arial" panose="020B0604020202020204" pitchFamily="34" charset="0"/>
              <a:buNone/>
            </a:pPr>
            <a:r>
              <a:rPr lang="da-DK" b="0" i="0" dirty="0">
                <a:solidFill>
                  <a:srgbClr val="374151"/>
                </a:solidFill>
                <a:effectLst/>
                <a:latin typeface="Söhne"/>
              </a:rPr>
              <a:t>Danner fundament for de 12 </a:t>
            </a:r>
            <a:r>
              <a:rPr lang="da-DK" b="0" i="0" dirty="0" err="1">
                <a:solidFill>
                  <a:srgbClr val="374151"/>
                </a:solidFill>
                <a:effectLst/>
                <a:latin typeface="Söhne"/>
              </a:rPr>
              <a:t>permakulturprincipper</a:t>
            </a:r>
            <a:r>
              <a:rPr lang="da-DK" b="0" i="0" dirty="0">
                <a:solidFill>
                  <a:srgbClr val="374151"/>
                </a:solidFill>
                <a:effectLst/>
                <a:latin typeface="Söhne"/>
              </a:rPr>
              <a:t>.</a:t>
            </a:r>
          </a:p>
          <a:p>
            <a:pPr algn="l">
              <a:buFont typeface="Arial" panose="020B0604020202020204" pitchFamily="34" charset="0"/>
              <a:buNone/>
            </a:pPr>
            <a:r>
              <a:rPr lang="da-DK" b="0" i="0" dirty="0">
                <a:solidFill>
                  <a:srgbClr val="374151"/>
                </a:solidFill>
                <a:effectLst/>
                <a:latin typeface="Söhne"/>
              </a:rPr>
              <a:t>Principperne er retningslinjer for planlægnings af </a:t>
            </a:r>
            <a:r>
              <a:rPr lang="da-DK" b="0" i="0" dirty="0" err="1">
                <a:solidFill>
                  <a:srgbClr val="374151"/>
                </a:solidFill>
                <a:effectLst/>
                <a:latin typeface="Söhne"/>
              </a:rPr>
              <a:t>permakultur</a:t>
            </a:r>
            <a:r>
              <a:rPr lang="da-DK" b="0" i="0" dirty="0">
                <a:solidFill>
                  <a:srgbClr val="374151"/>
                </a:solidFill>
                <a:effectLst/>
                <a:latin typeface="Söhne"/>
              </a:rPr>
              <a:t>-systemer. </a:t>
            </a:r>
          </a:p>
          <a:p>
            <a:pPr algn="l">
              <a:buFont typeface="Arial" panose="020B0604020202020204" pitchFamily="34" charset="0"/>
              <a:buNone/>
            </a:pPr>
            <a:endParaRPr lang="da-DK" b="0" i="0" dirty="0">
              <a:solidFill>
                <a:srgbClr val="374151"/>
              </a:solidFill>
              <a:effectLst/>
              <a:latin typeface="Söhne"/>
            </a:endParaRPr>
          </a:p>
          <a:p>
            <a:pPr algn="l">
              <a:buFont typeface="Arial" panose="020B0604020202020204" pitchFamily="34" charset="0"/>
              <a:buNone/>
            </a:pPr>
            <a:endParaRPr lang="da-DK" b="0" i="0" dirty="0">
              <a:solidFill>
                <a:srgbClr val="374151"/>
              </a:solidFill>
              <a:effectLst/>
              <a:latin typeface="Söhne"/>
            </a:endParaRPr>
          </a:p>
          <a:p>
            <a:endParaRPr lang="da-DK" dirty="0"/>
          </a:p>
        </p:txBody>
      </p:sp>
      <p:sp>
        <p:nvSpPr>
          <p:cNvPr id="4" name="Pladsholder til slidenummer 3"/>
          <p:cNvSpPr>
            <a:spLocks noGrp="1"/>
          </p:cNvSpPr>
          <p:nvPr>
            <p:ph type="sldNum" sz="quarter" idx="5"/>
          </p:nvPr>
        </p:nvSpPr>
        <p:spPr/>
        <p:txBody>
          <a:bodyPr/>
          <a:lstStyle/>
          <a:p>
            <a:fld id="{05D5F16F-3962-45D6-BF98-037B3FCF95BC}" type="slidenum">
              <a:rPr lang="da-DK" smtClean="0"/>
              <a:t>26</a:t>
            </a:fld>
            <a:endParaRPr lang="da-DK"/>
          </a:p>
        </p:txBody>
      </p:sp>
    </p:spTree>
    <p:extLst>
      <p:ext uri="{BB962C8B-B14F-4D97-AF65-F5344CB8AC3E}">
        <p14:creationId xmlns:p14="http://schemas.microsoft.com/office/powerpoint/2010/main" val="343454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praksis bruges </a:t>
            </a:r>
            <a:r>
              <a:rPr lang="da-DK" dirty="0" err="1"/>
              <a:t>permakultur</a:t>
            </a:r>
            <a:r>
              <a:rPr lang="da-DK" dirty="0"/>
              <a:t> til små-skala produktioner som grøntsagsproduktion i køkkenhaver til selvforsyning eller til små gårdsalg. </a:t>
            </a:r>
          </a:p>
          <a:p>
            <a:endParaRPr lang="da-DK" dirty="0"/>
          </a:p>
          <a:p>
            <a:r>
              <a:rPr lang="da-DK" dirty="0"/>
              <a:t>Man kan som landmænd bruge nogle af principperne fra </a:t>
            </a:r>
            <a:r>
              <a:rPr lang="da-DK" dirty="0" err="1"/>
              <a:t>permakultur</a:t>
            </a:r>
            <a:r>
              <a:rPr lang="da-DK" dirty="0"/>
              <a:t> i sin egen produktion </a:t>
            </a:r>
          </a:p>
          <a:p>
            <a:r>
              <a:rPr lang="da-DK" dirty="0"/>
              <a:t>F. eks. ved at lave regnvandsopsamling til vanding af afgrøder, kompostbrug eller flerårige afgrøder. </a:t>
            </a:r>
          </a:p>
        </p:txBody>
      </p:sp>
      <p:sp>
        <p:nvSpPr>
          <p:cNvPr id="4" name="Pladsholder til slidenummer 3"/>
          <p:cNvSpPr>
            <a:spLocks noGrp="1"/>
          </p:cNvSpPr>
          <p:nvPr>
            <p:ph type="sldNum" sz="quarter" idx="5"/>
          </p:nvPr>
        </p:nvSpPr>
        <p:spPr/>
        <p:txBody>
          <a:bodyPr/>
          <a:lstStyle/>
          <a:p>
            <a:fld id="{05D5F16F-3962-45D6-BF98-037B3FCF95BC}" type="slidenum">
              <a:rPr lang="da-DK" smtClean="0"/>
              <a:t>27</a:t>
            </a:fld>
            <a:endParaRPr lang="da-DK"/>
          </a:p>
        </p:txBody>
      </p:sp>
    </p:spTree>
    <p:extLst>
      <p:ext uri="{BB962C8B-B14F-4D97-AF65-F5344CB8AC3E}">
        <p14:creationId xmlns:p14="http://schemas.microsoft.com/office/powerpoint/2010/main" val="75985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err="1">
                <a:solidFill>
                  <a:srgbClr val="393939"/>
                </a:solidFill>
                <a:effectLst/>
                <a:latin typeface="LF Press Sans"/>
              </a:rPr>
              <a:t>Kulstofsbinding</a:t>
            </a:r>
            <a:endParaRPr lang="da-DK" b="0" i="0" dirty="0">
              <a:solidFill>
                <a:srgbClr val="393939"/>
              </a:solidFill>
              <a:effectLst/>
              <a:latin typeface="LF Press Sans"/>
            </a:endParaRPr>
          </a:p>
          <a:p>
            <a:pPr algn="l"/>
            <a:r>
              <a:rPr lang="da-DK" b="0" i="0" dirty="0">
                <a:solidFill>
                  <a:srgbClr val="393939"/>
                </a:solidFill>
                <a:effectLst/>
                <a:latin typeface="LF Press Sans"/>
              </a:rPr>
              <a:t>Forhold der har betydning for træers opbygning af kulstof:</a:t>
            </a:r>
          </a:p>
          <a:p>
            <a:pPr algn="l">
              <a:buFont typeface="Arial" panose="020B0604020202020204" pitchFamily="34" charset="0"/>
              <a:buChar char="•"/>
            </a:pPr>
            <a:r>
              <a:rPr lang="da-DK" b="0" i="0" dirty="0">
                <a:solidFill>
                  <a:srgbClr val="393939"/>
                </a:solidFill>
                <a:effectLst/>
                <a:latin typeface="LF Press Sans"/>
              </a:rPr>
              <a:t>Jordtype</a:t>
            </a:r>
          </a:p>
          <a:p>
            <a:pPr algn="l">
              <a:buFont typeface="Arial" panose="020B0604020202020204" pitchFamily="34" charset="0"/>
              <a:buChar char="•"/>
            </a:pPr>
            <a:r>
              <a:rPr lang="da-DK" b="0" i="0" dirty="0">
                <a:solidFill>
                  <a:srgbClr val="393939"/>
                </a:solidFill>
                <a:effectLst/>
                <a:latin typeface="LF Press Sans"/>
              </a:rPr>
              <a:t>Træart</a:t>
            </a:r>
          </a:p>
          <a:p>
            <a:pPr algn="l">
              <a:buFont typeface="Arial" panose="020B0604020202020204" pitchFamily="34" charset="0"/>
              <a:buChar char="•"/>
            </a:pPr>
            <a:r>
              <a:rPr lang="da-DK" b="0" i="0" dirty="0">
                <a:solidFill>
                  <a:srgbClr val="393939"/>
                </a:solidFill>
                <a:effectLst/>
                <a:latin typeface="LF Press Sans"/>
              </a:rPr>
              <a:t>Antal træer</a:t>
            </a:r>
          </a:p>
          <a:p>
            <a:pPr algn="l">
              <a:buFont typeface="Arial" panose="020B0604020202020204" pitchFamily="34" charset="0"/>
              <a:buChar char="•"/>
            </a:pPr>
            <a:r>
              <a:rPr lang="da-DK" b="0" i="0" dirty="0">
                <a:solidFill>
                  <a:srgbClr val="393939"/>
                </a:solidFill>
                <a:effectLst/>
                <a:latin typeface="LF Press Sans"/>
              </a:rPr>
              <a:t>Klima</a:t>
            </a:r>
          </a:p>
          <a:p>
            <a:pPr algn="l">
              <a:buFont typeface="Arial" panose="020B0604020202020204" pitchFamily="34" charset="0"/>
              <a:buChar char="•"/>
            </a:pPr>
            <a:r>
              <a:rPr lang="da-DK" b="0" i="0" dirty="0">
                <a:solidFill>
                  <a:srgbClr val="393939"/>
                </a:solidFill>
                <a:effectLst/>
                <a:latin typeface="LF Press Sans"/>
              </a:rPr>
              <a:t>Nedbørsforhold</a:t>
            </a:r>
          </a:p>
          <a:p>
            <a:pPr algn="l">
              <a:buFont typeface="Arial" panose="020B0604020202020204" pitchFamily="34" charset="0"/>
              <a:buChar char="•"/>
            </a:pPr>
            <a:endParaRPr lang="da-DK" b="0" i="0" dirty="0">
              <a:solidFill>
                <a:srgbClr val="393939"/>
              </a:solidFill>
              <a:effectLst/>
              <a:latin typeface="LF Press Sans"/>
            </a:endParaRPr>
          </a:p>
          <a:p>
            <a:pPr algn="l">
              <a:buFont typeface="Arial" panose="020B0604020202020204" pitchFamily="34" charset="0"/>
              <a:buNone/>
            </a:pPr>
            <a:r>
              <a:rPr lang="da-DK" b="0" i="0" dirty="0">
                <a:solidFill>
                  <a:srgbClr val="393939"/>
                </a:solidFill>
                <a:effectLst/>
                <a:latin typeface="LF Press Sans"/>
              </a:rPr>
              <a:t>Klimatilpasning </a:t>
            </a:r>
            <a:br>
              <a:rPr lang="da-DK" b="0" i="0" dirty="0">
                <a:solidFill>
                  <a:srgbClr val="393939"/>
                </a:solidFill>
                <a:effectLst/>
                <a:latin typeface="LF Press Sans"/>
              </a:rPr>
            </a:br>
            <a:r>
              <a:rPr lang="da-DK" b="0" i="0" dirty="0">
                <a:solidFill>
                  <a:srgbClr val="393939"/>
                </a:solidFill>
                <a:effectLst/>
                <a:latin typeface="LF Press Sans"/>
              </a:rPr>
              <a:t>Klimaforandringerne fører til mere ekstremt vej, og her kan skovlandbrug være et middel til klimatilpasning i forhold til fx at undgå vanderosion og udvaskning af næringsstoffer.</a:t>
            </a:r>
          </a:p>
          <a:p>
            <a:pPr algn="l">
              <a:buFont typeface="Arial" panose="020B0604020202020204" pitchFamily="34" charset="0"/>
              <a:buNone/>
            </a:pPr>
            <a:endParaRPr lang="da-DK" b="0" i="0" dirty="0">
              <a:solidFill>
                <a:srgbClr val="393939"/>
              </a:solidFill>
              <a:effectLst/>
              <a:latin typeface="LF Press Sans"/>
            </a:endParaRPr>
          </a:p>
          <a:p>
            <a:pPr algn="l">
              <a:buFont typeface="Arial" panose="020B0604020202020204" pitchFamily="34" charset="0"/>
              <a:buNone/>
            </a:pPr>
            <a:r>
              <a:rPr lang="da-DK" b="0" i="0" dirty="0">
                <a:solidFill>
                  <a:srgbClr val="393939"/>
                </a:solidFill>
                <a:effectLst/>
                <a:latin typeface="LF Press Sans"/>
              </a:rPr>
              <a:t>Næringsstoffer og udvaskning</a:t>
            </a:r>
          </a:p>
          <a:p>
            <a:pPr algn="l">
              <a:buFont typeface="Arial" panose="020B0604020202020204" pitchFamily="34" charset="0"/>
              <a:buNone/>
            </a:pPr>
            <a:r>
              <a:rPr lang="da-DK" b="0" i="0" dirty="0">
                <a:solidFill>
                  <a:srgbClr val="393939"/>
                </a:solidFill>
                <a:effectLst/>
                <a:latin typeface="LF Press Sans"/>
              </a:rPr>
              <a:t>Skovlandbrug sikrer flere næringsstoffer til afgrøderne, </a:t>
            </a:r>
            <a:r>
              <a:rPr lang="da-DK" b="0" i="0" dirty="0" err="1">
                <a:solidFill>
                  <a:srgbClr val="393939"/>
                </a:solidFill>
                <a:effectLst/>
                <a:latin typeface="LF Press Sans"/>
              </a:rPr>
              <a:t>pga</a:t>
            </a:r>
            <a:r>
              <a:rPr lang="da-DK" b="0" i="0" dirty="0">
                <a:solidFill>
                  <a:srgbClr val="393939"/>
                </a:solidFill>
                <a:effectLst/>
                <a:latin typeface="LF Press Sans"/>
              </a:rPr>
              <a:t> træernes dybere rodnet, der er også er af afgørende betydning for at reducere </a:t>
            </a:r>
            <a:r>
              <a:rPr lang="da-DK" b="0" i="0" dirty="0" err="1">
                <a:solidFill>
                  <a:srgbClr val="393939"/>
                </a:solidFill>
                <a:effectLst/>
                <a:latin typeface="LF Press Sans"/>
              </a:rPr>
              <a:t>kvælstofsudvaskning</a:t>
            </a:r>
            <a:r>
              <a:rPr lang="da-DK" b="0" i="0" dirty="0">
                <a:solidFill>
                  <a:srgbClr val="393939"/>
                </a:solidFill>
                <a:effectLst/>
                <a:latin typeface="LF Press Sans"/>
              </a:rPr>
              <a:t> og udvaskning af andre næringsstoffer.</a:t>
            </a:r>
          </a:p>
          <a:p>
            <a:pPr algn="l">
              <a:buFont typeface="Arial" panose="020B0604020202020204" pitchFamily="34" charset="0"/>
              <a:buNone/>
            </a:pPr>
            <a:endParaRPr lang="da-DK" b="0" i="0" dirty="0">
              <a:solidFill>
                <a:srgbClr val="393939"/>
              </a:solidFill>
              <a:effectLst/>
              <a:latin typeface="LF Press Sans"/>
            </a:endParaRPr>
          </a:p>
          <a:p>
            <a:pPr algn="l">
              <a:buFont typeface="Arial" panose="020B0604020202020204" pitchFamily="34" charset="0"/>
              <a:buNone/>
            </a:pPr>
            <a:r>
              <a:rPr lang="da-DK" b="0" i="0" dirty="0">
                <a:solidFill>
                  <a:srgbClr val="393939"/>
                </a:solidFill>
                <a:effectLst/>
                <a:latin typeface="LF Press Sans"/>
              </a:rPr>
              <a:t>Erosion</a:t>
            </a:r>
          </a:p>
          <a:p>
            <a:pPr algn="l">
              <a:buFont typeface="Arial" panose="020B0604020202020204" pitchFamily="34" charset="0"/>
              <a:buNone/>
            </a:pPr>
            <a:r>
              <a:rPr lang="da-DK" b="0" i="0" dirty="0">
                <a:solidFill>
                  <a:srgbClr val="393939"/>
                </a:solidFill>
                <a:effectLst/>
                <a:latin typeface="LF Press Sans"/>
              </a:rPr>
              <a:t>Træerne er med til at sikre reduceret erosion af jorden, da jorden aldrig står bar, og vind og vejr derfor ikke vil påvirke erosionen af den bare jord. </a:t>
            </a:r>
          </a:p>
          <a:p>
            <a:pPr algn="l">
              <a:buFont typeface="Arial" panose="020B0604020202020204" pitchFamily="34" charset="0"/>
              <a:buNone/>
            </a:pPr>
            <a:endParaRPr lang="da-DK" b="0" i="0" dirty="0">
              <a:solidFill>
                <a:srgbClr val="393939"/>
              </a:solidFill>
              <a:effectLst/>
              <a:latin typeface="LF Press Sans"/>
            </a:endParaRPr>
          </a:p>
          <a:p>
            <a:pPr algn="l">
              <a:buFont typeface="Arial" panose="020B0604020202020204" pitchFamily="34" charset="0"/>
              <a:buNone/>
            </a:pPr>
            <a:r>
              <a:rPr lang="da-DK" b="0" i="0" dirty="0">
                <a:solidFill>
                  <a:srgbClr val="393939"/>
                </a:solidFill>
                <a:effectLst/>
                <a:latin typeface="LF Press Sans"/>
              </a:rPr>
              <a:t>Dyrevelfærd</a:t>
            </a:r>
          </a:p>
          <a:p>
            <a:pPr algn="l">
              <a:buFont typeface="Arial" panose="020B0604020202020204" pitchFamily="34" charset="0"/>
              <a:buNone/>
            </a:pPr>
            <a:r>
              <a:rPr lang="da-DK" b="0" i="0" dirty="0">
                <a:solidFill>
                  <a:srgbClr val="393939"/>
                </a:solidFill>
                <a:effectLst/>
                <a:latin typeface="LF Press Sans"/>
              </a:rPr>
              <a:t>Køer kan bruge træer til hudpleje, ved at klø sig op ad dem. Grise kan udøve deres naturlige adfærd, gemme sig i skyggen og rode i jorden efter rødder, orme og insekter, da de oprindeligt er et </a:t>
            </a:r>
            <a:r>
              <a:rPr lang="da-DK" b="0" i="0" dirty="0" err="1">
                <a:solidFill>
                  <a:srgbClr val="393939"/>
                </a:solidFill>
                <a:effectLst/>
                <a:latin typeface="LF Press Sans"/>
              </a:rPr>
              <a:t>skovdyr</a:t>
            </a:r>
            <a:r>
              <a:rPr lang="da-DK" b="0" i="0" dirty="0">
                <a:solidFill>
                  <a:srgbClr val="393939"/>
                </a:solidFill>
                <a:effectLst/>
                <a:latin typeface="LF Press Sans"/>
              </a:rPr>
              <a:t>. </a:t>
            </a:r>
          </a:p>
          <a:p>
            <a:pPr algn="l">
              <a:buFont typeface="Arial" panose="020B0604020202020204" pitchFamily="34" charset="0"/>
              <a:buNone/>
            </a:pPr>
            <a:endParaRPr lang="da-DK" b="0" i="0" dirty="0">
              <a:solidFill>
                <a:srgbClr val="393939"/>
              </a:solidFill>
              <a:effectLst/>
              <a:latin typeface="LF Press Sans"/>
            </a:endParaRPr>
          </a:p>
          <a:p>
            <a:pPr algn="l">
              <a:buFont typeface="Arial" panose="020B0604020202020204" pitchFamily="34" charset="0"/>
              <a:buNone/>
            </a:pPr>
            <a:r>
              <a:rPr lang="da-DK" b="0" i="0" dirty="0">
                <a:solidFill>
                  <a:srgbClr val="393939"/>
                </a:solidFill>
                <a:effectLst/>
                <a:latin typeface="LF Press Sans"/>
              </a:rPr>
              <a:t>Biodiversitet</a:t>
            </a:r>
          </a:p>
          <a:p>
            <a:pPr algn="l">
              <a:buFont typeface="Arial" panose="020B0604020202020204" pitchFamily="34" charset="0"/>
              <a:buNone/>
            </a:pPr>
            <a:r>
              <a:rPr lang="da-DK" b="0" i="0" dirty="0">
                <a:solidFill>
                  <a:srgbClr val="393939"/>
                </a:solidFill>
                <a:effectLst/>
                <a:latin typeface="LF Press Sans"/>
              </a:rPr>
              <a:t>Træerne er levested for en lang række arter/nyttedyr, og områder omkring træerne kan fungere som småbiotop for vildt og fugle. </a:t>
            </a:r>
          </a:p>
        </p:txBody>
      </p:sp>
      <p:sp>
        <p:nvSpPr>
          <p:cNvPr id="4" name="Slide Number Placeholder 3"/>
          <p:cNvSpPr>
            <a:spLocks noGrp="1"/>
          </p:cNvSpPr>
          <p:nvPr>
            <p:ph type="sldNum" sz="quarter" idx="5"/>
          </p:nvPr>
        </p:nvSpPr>
        <p:spPr/>
        <p:txBody>
          <a:bodyPr/>
          <a:lstStyle/>
          <a:p>
            <a:fld id="{05D5F16F-3962-45D6-BF98-037B3FCF95BC}" type="slidenum">
              <a:rPr lang="da-DK" smtClean="0"/>
              <a:t>4</a:t>
            </a:fld>
            <a:endParaRPr lang="da-DK"/>
          </a:p>
        </p:txBody>
      </p:sp>
    </p:spTree>
    <p:extLst>
      <p:ext uri="{BB962C8B-B14F-4D97-AF65-F5344CB8AC3E}">
        <p14:creationId xmlns:p14="http://schemas.microsoft.com/office/powerpoint/2010/main" val="371924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93939"/>
                </a:solidFill>
                <a:effectLst/>
                <a:latin typeface="LF Press Sans"/>
              </a:rPr>
              <a:t>Læs mere: https://icoel.dk/regler/regler-for-tilskud-til-skovlandbrug-i-2023/ </a:t>
            </a:r>
          </a:p>
          <a:p>
            <a:pPr algn="l"/>
            <a:r>
              <a:rPr lang="da-DK" b="0" i="0" dirty="0">
                <a:solidFill>
                  <a:srgbClr val="393939"/>
                </a:solidFill>
                <a:effectLst/>
                <a:latin typeface="LF Press Sans"/>
              </a:rPr>
              <a:t>https://lbst.dk/fileadmin/user_upload/NaturErhverv/Filer/Tilskud/Arealtilskud/Direkte_stoette_-_grundbetaling_mm/2022/Faktaark_-_skovlandbrug_2022.pdf </a:t>
            </a:r>
          </a:p>
        </p:txBody>
      </p:sp>
      <p:sp>
        <p:nvSpPr>
          <p:cNvPr id="4" name="Slide Number Placeholder 3"/>
          <p:cNvSpPr>
            <a:spLocks noGrp="1"/>
          </p:cNvSpPr>
          <p:nvPr>
            <p:ph type="sldNum" sz="quarter" idx="5"/>
          </p:nvPr>
        </p:nvSpPr>
        <p:spPr/>
        <p:txBody>
          <a:bodyPr/>
          <a:lstStyle/>
          <a:p>
            <a:fld id="{05D5F16F-3962-45D6-BF98-037B3FCF95BC}" type="slidenum">
              <a:rPr lang="da-DK" smtClean="0"/>
              <a:t>5</a:t>
            </a:fld>
            <a:endParaRPr lang="da-DK"/>
          </a:p>
        </p:txBody>
      </p:sp>
    </p:spTree>
    <p:extLst>
      <p:ext uri="{BB962C8B-B14F-4D97-AF65-F5344CB8AC3E}">
        <p14:creationId xmlns:p14="http://schemas.microsoft.com/office/powerpoint/2010/main" val="12010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6</a:t>
            </a:fld>
            <a:endParaRPr lang="da-DK"/>
          </a:p>
        </p:txBody>
      </p:sp>
    </p:spTree>
    <p:extLst>
      <p:ext uri="{BB962C8B-B14F-4D97-AF65-F5344CB8AC3E}">
        <p14:creationId xmlns:p14="http://schemas.microsoft.com/office/powerpoint/2010/main" val="461002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74151"/>
                </a:solidFill>
                <a:effectLst/>
                <a:latin typeface="Söhne"/>
              </a:rPr>
              <a:t>Stribedyrkning er en ny måde at dyrke afgrøder i marken på. Man planter forskellige afgrøder i brede, maskinvenlige striber, som tillader økologisk samspil mellem dem. Stripbredden tilpasses eksisterende maskiner, hvilket sparer investeringer. Dette system giver mulighed for optimering af afgrøderne uden at påvirke nabostriberne.</a:t>
            </a:r>
          </a:p>
          <a:p>
            <a:pPr algn="l"/>
            <a:r>
              <a:rPr lang="da-DK" b="0" i="0" dirty="0">
                <a:solidFill>
                  <a:srgbClr val="374151"/>
                </a:solidFill>
                <a:effectLst/>
                <a:latin typeface="Söhne"/>
              </a:rPr>
              <a:t>Fordele inkluderer stærkere afgrøder, stabile udbytter, mindre skadedyrs- og sygdomsrisiko, forbedret jordkvalitet, mindre jorderosion og større biodiversitet. Multikultur frem for monokultur giver disse fordele. Forsøg fra udlandet understøtter denne tilgang.</a:t>
            </a:r>
          </a:p>
          <a:p>
            <a:pPr algn="l"/>
            <a:r>
              <a:rPr lang="da-DK" b="0" i="0" dirty="0">
                <a:solidFill>
                  <a:srgbClr val="374151"/>
                </a:solidFill>
                <a:effectLst/>
                <a:latin typeface="Söhne"/>
              </a:rPr>
              <a:t>Selvom stribedyrkning endnu ikke er udbredt, forskes der i det i Danmark, især ved Aarhus og Københavns Universitet i samarbejde med Innovationscenter for Økologisk Landbrug og robotvirksomheden </a:t>
            </a:r>
            <a:r>
              <a:rPr lang="da-DK" b="0" i="0" dirty="0" err="1">
                <a:solidFill>
                  <a:srgbClr val="374151"/>
                </a:solidFill>
                <a:effectLst/>
                <a:latin typeface="Söhne"/>
              </a:rPr>
              <a:t>Agrointelli</a:t>
            </a:r>
            <a:r>
              <a:rPr lang="da-DK" b="0" i="0" dirty="0">
                <a:solidFill>
                  <a:srgbClr val="374151"/>
                </a:solidFill>
                <a:effectLst/>
                <a:latin typeface="Söhne"/>
              </a:rPr>
              <a:t>.</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7</a:t>
            </a:fld>
            <a:endParaRPr lang="da-DK"/>
          </a:p>
        </p:txBody>
      </p:sp>
    </p:spTree>
    <p:extLst>
      <p:ext uri="{BB962C8B-B14F-4D97-AF65-F5344CB8AC3E}">
        <p14:creationId xmlns:p14="http://schemas.microsoft.com/office/powerpoint/2010/main" val="170578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r>
              <a:rPr lang="da-DK" b="0" i="0" dirty="0">
                <a:solidFill>
                  <a:srgbClr val="374151"/>
                </a:solidFill>
                <a:effectLst/>
                <a:latin typeface="Söhne"/>
              </a:rPr>
              <a:t>Det er vigtigt at vælge afgrøder med gode interaktioner i stribedyrkning for at opnå højere udbytter og beskyttelse mod sygdomme og skadedyr. Forskning fortsætter med at identificere de bedste afgrødekombinationer, der kan forbedre mikroklimaet, vandhusholdningen og temperaturforholdene. Valget af naboafgrøder kan yderligere påvirke udbyttet, så det er afgørende at lære, hvilke afgrøder der er gode naboer for at opnå succes med systemet</a:t>
            </a:r>
            <a:endParaRPr lang="en-US" dirty="0"/>
          </a:p>
          <a:p>
            <a:endParaRPr lang="en-US" dirty="0"/>
          </a:p>
          <a:p>
            <a:r>
              <a:rPr lang="da-DK" b="0" i="1" dirty="0">
                <a:solidFill>
                  <a:srgbClr val="393939"/>
                </a:solidFill>
                <a:effectLst/>
                <a:latin typeface="LF Press Sans"/>
              </a:rPr>
              <a:t>Billede til højre: Der er mange måder at indarbejde stribedyrkning på i markens sædskifte. Her ses fem eksempler på et </a:t>
            </a:r>
            <a:r>
              <a:rPr lang="da-DK" b="0" i="1" dirty="0" err="1">
                <a:solidFill>
                  <a:srgbClr val="393939"/>
                </a:solidFill>
                <a:effectLst/>
                <a:latin typeface="LF Press Sans"/>
              </a:rPr>
              <a:t>seks-årigt</a:t>
            </a:r>
            <a:r>
              <a:rPr lang="da-DK" b="0" i="1" dirty="0">
                <a:solidFill>
                  <a:srgbClr val="393939"/>
                </a:solidFill>
                <a:effectLst/>
                <a:latin typeface="LF Press Sans"/>
              </a:rPr>
              <a:t> sædskifte. Et almindeligt sædskifte længst til venstre - og en gradvis forøgelse af den rumlige diversitet jo længere man kommer mod højre. </a:t>
            </a:r>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8</a:t>
            </a:fld>
            <a:endParaRPr lang="da-DK"/>
          </a:p>
        </p:txBody>
      </p:sp>
    </p:spTree>
    <p:extLst>
      <p:ext uri="{BB962C8B-B14F-4D97-AF65-F5344CB8AC3E}">
        <p14:creationId xmlns:p14="http://schemas.microsoft.com/office/powerpoint/2010/main" val="59456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da-DK" b="0" i="0" dirty="0">
                <a:solidFill>
                  <a:srgbClr val="374151"/>
                </a:solidFill>
                <a:effectLst/>
                <a:latin typeface="Söhne"/>
              </a:rPr>
            </a:br>
            <a:r>
              <a:rPr lang="da-DK" b="0" i="0" dirty="0">
                <a:solidFill>
                  <a:srgbClr val="374151"/>
                </a:solidFill>
                <a:effectLst/>
                <a:latin typeface="Söhne"/>
              </a:rPr>
              <a:t>Stribebredden afhænger bl.a. af de tilgængelige maskiners arbejdsbredde. Store moderne landbrugsmaskiner med stor arbejdsbredde er ikke velegnede til stribedyrkning. Almindelige markmaskiner kan dog bruges, hvis man vælger en større stribebredde. Stribedyrkning kræver flere små maskiner for at håndtere overgangen mellem forskellige afgrøder, da striber med forskellige afgrøder har forskellige </a:t>
            </a:r>
            <a:r>
              <a:rPr lang="da-DK" b="0" i="0" dirty="0" err="1">
                <a:solidFill>
                  <a:srgbClr val="374151"/>
                </a:solidFill>
                <a:effectLst/>
                <a:latin typeface="Söhne"/>
              </a:rPr>
              <a:t>pløjnødvendigheder</a:t>
            </a:r>
            <a:r>
              <a:rPr lang="da-DK" b="0" i="0" dirty="0">
                <a:solidFill>
                  <a:srgbClr val="374151"/>
                </a:solidFill>
                <a:effectLst/>
                <a:latin typeface="Söhne"/>
              </a:rPr>
              <a:t>.</a:t>
            </a:r>
          </a:p>
          <a:p>
            <a:pPr algn="l"/>
            <a:r>
              <a:rPr lang="da-DK" b="0" i="0" dirty="0">
                <a:solidFill>
                  <a:srgbClr val="374151"/>
                </a:solidFill>
                <a:effectLst/>
                <a:latin typeface="Söhne"/>
              </a:rPr>
              <a:t>Brugen af mindre markrobotter er en klar fordel, da de ikke kun er lettere, men også undgår at pakke jorden for hårdt under bearbejdning. Den hurtige udvikling af markrobotter har gjort stribedyrkning meget mere mulig end for blot nogle få år siden.</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9</a:t>
            </a:fld>
            <a:endParaRPr lang="da-DK"/>
          </a:p>
        </p:txBody>
      </p:sp>
    </p:spTree>
    <p:extLst>
      <p:ext uri="{BB962C8B-B14F-4D97-AF65-F5344CB8AC3E}">
        <p14:creationId xmlns:p14="http://schemas.microsoft.com/office/powerpoint/2010/main" val="84796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i="0" dirty="0">
                <a:solidFill>
                  <a:srgbClr val="374151"/>
                </a:solidFill>
                <a:effectLst/>
                <a:latin typeface="Söhne"/>
              </a:rPr>
              <a:t>Fordele: </a:t>
            </a:r>
          </a:p>
          <a:p>
            <a:pPr algn="l">
              <a:buFont typeface="+mj-lt"/>
              <a:buAutoNum type="arabicPeriod"/>
            </a:pPr>
            <a:r>
              <a:rPr lang="da-DK" b="1" i="0" dirty="0">
                <a:solidFill>
                  <a:srgbClr val="374151"/>
                </a:solidFill>
                <a:effectLst/>
                <a:latin typeface="Söhne"/>
              </a:rPr>
              <a:t>Robuste afgrøder</a:t>
            </a:r>
            <a:r>
              <a:rPr lang="da-DK" b="0" i="0" dirty="0">
                <a:solidFill>
                  <a:srgbClr val="374151"/>
                </a:solidFill>
                <a:effectLst/>
                <a:latin typeface="Söhne"/>
              </a:rPr>
              <a:t>: Stribedyrkning styrker afgrødernes modstandskraft.</a:t>
            </a:r>
          </a:p>
          <a:p>
            <a:pPr algn="l">
              <a:buFont typeface="+mj-lt"/>
              <a:buAutoNum type="arabicPeriod"/>
            </a:pPr>
            <a:r>
              <a:rPr lang="da-DK" b="1" i="0" dirty="0">
                <a:solidFill>
                  <a:srgbClr val="374151"/>
                </a:solidFill>
                <a:effectLst/>
                <a:latin typeface="Söhne"/>
              </a:rPr>
              <a:t>Øget biodiversitet</a:t>
            </a:r>
            <a:r>
              <a:rPr lang="da-DK" b="0" i="0" dirty="0">
                <a:solidFill>
                  <a:srgbClr val="374151"/>
                </a:solidFill>
                <a:effectLst/>
                <a:latin typeface="Söhne"/>
              </a:rPr>
              <a:t>: Funktionel biodiversitet og naturlige fjender for skadedyr.</a:t>
            </a:r>
          </a:p>
          <a:p>
            <a:pPr algn="l">
              <a:buFont typeface="+mj-lt"/>
              <a:buAutoNum type="arabicPeriod"/>
            </a:pPr>
            <a:r>
              <a:rPr lang="da-DK" b="1" i="0" dirty="0">
                <a:solidFill>
                  <a:srgbClr val="374151"/>
                </a:solidFill>
                <a:effectLst/>
                <a:latin typeface="Söhne"/>
              </a:rPr>
              <a:t>Reduceret jorderosion</a:t>
            </a:r>
            <a:r>
              <a:rPr lang="da-DK" b="0" i="0" dirty="0">
                <a:solidFill>
                  <a:srgbClr val="374151"/>
                </a:solidFill>
                <a:effectLst/>
                <a:latin typeface="Söhne"/>
              </a:rPr>
              <a:t>: Forebygger erosion ved at opretholde jorddække.</a:t>
            </a:r>
          </a:p>
          <a:p>
            <a:pPr algn="l">
              <a:buFont typeface="+mj-lt"/>
              <a:buAutoNum type="arabicPeriod"/>
            </a:pPr>
            <a:r>
              <a:rPr lang="da-DK" b="1" i="0" dirty="0">
                <a:solidFill>
                  <a:srgbClr val="374151"/>
                </a:solidFill>
                <a:effectLst/>
                <a:latin typeface="Söhne"/>
              </a:rPr>
              <a:t>Forbedret jordfrugtbarhed</a:t>
            </a:r>
            <a:r>
              <a:rPr lang="da-DK" b="0" i="0" dirty="0">
                <a:solidFill>
                  <a:srgbClr val="374151"/>
                </a:solidFill>
                <a:effectLst/>
                <a:latin typeface="Söhne"/>
              </a:rPr>
              <a:t>: Øger organisk materiale og mikrobiel aktivitet i jorden.</a:t>
            </a:r>
          </a:p>
          <a:p>
            <a:pPr algn="l">
              <a:buFont typeface="+mj-lt"/>
              <a:buAutoNum type="arabicPeriod"/>
            </a:pPr>
            <a:r>
              <a:rPr lang="da-DK" b="1" i="0" dirty="0">
                <a:solidFill>
                  <a:srgbClr val="374151"/>
                </a:solidFill>
                <a:effectLst/>
                <a:latin typeface="Söhne"/>
              </a:rPr>
              <a:t>Næringsstofudnyttelse</a:t>
            </a:r>
            <a:r>
              <a:rPr lang="da-DK" b="0" i="0" dirty="0">
                <a:solidFill>
                  <a:srgbClr val="374151"/>
                </a:solidFill>
                <a:effectLst/>
                <a:latin typeface="Söhne"/>
              </a:rPr>
              <a:t>: Reducerer behovet for kunstgødning gennem kvælstoffiksering.</a:t>
            </a:r>
          </a:p>
          <a:p>
            <a:pPr algn="l"/>
            <a:endParaRPr lang="da-DK" b="0" i="0" dirty="0">
              <a:solidFill>
                <a:srgbClr val="374151"/>
              </a:solidFill>
              <a:effectLst/>
              <a:latin typeface="Söhne"/>
            </a:endParaRPr>
          </a:p>
          <a:p>
            <a:pPr algn="l"/>
            <a:br>
              <a:rPr lang="da-DK" b="0" i="0" dirty="0">
                <a:solidFill>
                  <a:srgbClr val="374151"/>
                </a:solidFill>
                <a:effectLst/>
                <a:latin typeface="Söhne"/>
              </a:rPr>
            </a:br>
            <a:r>
              <a:rPr lang="da-DK" b="0" i="0" dirty="0">
                <a:solidFill>
                  <a:srgbClr val="374151"/>
                </a:solidFill>
                <a:effectLst/>
                <a:latin typeface="Söhne"/>
              </a:rPr>
              <a:t>Ulemper:</a:t>
            </a:r>
          </a:p>
          <a:p>
            <a:pPr algn="l">
              <a:buFont typeface="+mj-lt"/>
              <a:buAutoNum type="arabicPeriod"/>
            </a:pPr>
            <a:r>
              <a:rPr lang="da-DK" b="1" i="0" dirty="0">
                <a:solidFill>
                  <a:srgbClr val="374151"/>
                </a:solidFill>
                <a:effectLst/>
                <a:latin typeface="Söhne"/>
              </a:rPr>
              <a:t>Afgrødesammensætning:</a:t>
            </a:r>
            <a:r>
              <a:rPr lang="da-DK" b="0" i="0" dirty="0">
                <a:solidFill>
                  <a:srgbClr val="374151"/>
                </a:solidFill>
                <a:effectLst/>
                <a:latin typeface="Söhne"/>
              </a:rPr>
              <a:t> Valget af de rette afgrøder er afgørende for at undgå konkurrence og maksimere udbyttet. Højde og skyggeeffekter kan påvirke afgrødernes præstation.</a:t>
            </a:r>
          </a:p>
          <a:p>
            <a:pPr algn="l">
              <a:buFont typeface="+mj-lt"/>
              <a:buAutoNum type="arabicPeriod"/>
            </a:pPr>
            <a:r>
              <a:rPr lang="da-DK" b="1" i="0" dirty="0">
                <a:solidFill>
                  <a:srgbClr val="374151"/>
                </a:solidFill>
                <a:effectLst/>
                <a:latin typeface="Söhne"/>
              </a:rPr>
              <a:t>Forskellige så- og høsttidspunkter:</a:t>
            </a:r>
            <a:r>
              <a:rPr lang="da-DK" b="0" i="0" dirty="0">
                <a:solidFill>
                  <a:srgbClr val="374151"/>
                </a:solidFill>
                <a:effectLst/>
                <a:latin typeface="Söhne"/>
              </a:rPr>
              <a:t> Stribedyrkning medfører udfordringer vedrørende forskellige timing for såning og høst af afgrøder, hvilket kan kræve innovative løsninger som markrobotter.</a:t>
            </a:r>
          </a:p>
          <a:p>
            <a:pPr algn="l">
              <a:buFont typeface="+mj-lt"/>
              <a:buAutoNum type="arabicPeriod"/>
            </a:pPr>
            <a:r>
              <a:rPr lang="da-DK" b="1" i="0" dirty="0">
                <a:solidFill>
                  <a:srgbClr val="374151"/>
                </a:solidFill>
                <a:effectLst/>
                <a:latin typeface="Söhne"/>
              </a:rPr>
              <a:t>Sædskifte:</a:t>
            </a:r>
            <a:r>
              <a:rPr lang="da-DK" b="0" i="0" dirty="0">
                <a:solidFill>
                  <a:srgbClr val="374151"/>
                </a:solidFill>
                <a:effectLst/>
                <a:latin typeface="Söhne"/>
              </a:rPr>
              <a:t> Planlægning af sædskifte kræver ekstra opmærksomhed, idet både rumlige og tidsmæssige hensyn skal tages i betragtning for at minimere sygdomsrisiko.</a:t>
            </a:r>
          </a:p>
          <a:p>
            <a:pPr algn="l">
              <a:buFont typeface="+mj-lt"/>
              <a:buAutoNum type="arabicPeriod"/>
            </a:pPr>
            <a:r>
              <a:rPr lang="da-DK" b="1" i="0" dirty="0">
                <a:solidFill>
                  <a:srgbClr val="374151"/>
                </a:solidFill>
                <a:effectLst/>
                <a:latin typeface="Söhne"/>
              </a:rPr>
              <a:t>Ukrudtsbekæmpelse:</a:t>
            </a:r>
            <a:r>
              <a:rPr lang="da-DK" b="0" i="0" dirty="0">
                <a:solidFill>
                  <a:srgbClr val="374151"/>
                </a:solidFill>
                <a:effectLst/>
                <a:latin typeface="Söhne"/>
              </a:rPr>
              <a:t> Stribedyrkning kan gøre det vanskeligere at kontrollere ukrudt, da traditionelle metoder som harvning på tværs af markerne ikke er mulige.</a:t>
            </a:r>
          </a:p>
          <a:p>
            <a:pPr algn="l">
              <a:buFont typeface="+mj-lt"/>
              <a:buAutoNum type="arabicPeriod"/>
            </a:pPr>
            <a:r>
              <a:rPr lang="da-DK" b="1" i="0" dirty="0" err="1">
                <a:solidFill>
                  <a:srgbClr val="374151"/>
                </a:solidFill>
                <a:effectLst/>
                <a:latin typeface="Söhne"/>
              </a:rPr>
              <a:t>Maskinebegrænsninger</a:t>
            </a:r>
            <a:r>
              <a:rPr lang="da-DK" b="1" i="0" dirty="0">
                <a:solidFill>
                  <a:srgbClr val="374151"/>
                </a:solidFill>
                <a:effectLst/>
                <a:latin typeface="Söhne"/>
              </a:rPr>
              <a:t>:</a:t>
            </a:r>
            <a:r>
              <a:rPr lang="da-DK" b="0" i="0" dirty="0">
                <a:solidFill>
                  <a:srgbClr val="374151"/>
                </a:solidFill>
                <a:effectLst/>
                <a:latin typeface="Söhne"/>
              </a:rPr>
              <a:t> Brugen af maskiner i stribedyrkning kan give udfordringer ved pløjning, gødskning, gylleudbringning og kunstvanding, hvilket kræver tilpasning og udvikling af ny teknologi. Forskningsprojektet </a:t>
            </a:r>
            <a:r>
              <a:rPr lang="da-DK" b="0" i="0" dirty="0" err="1">
                <a:solidFill>
                  <a:srgbClr val="374151"/>
                </a:solidFill>
                <a:effectLst/>
                <a:latin typeface="Söhne"/>
              </a:rPr>
              <a:t>StripCrop</a:t>
            </a:r>
            <a:r>
              <a:rPr lang="da-DK" b="0" i="0" dirty="0">
                <a:solidFill>
                  <a:srgbClr val="374151"/>
                </a:solidFill>
                <a:effectLst/>
                <a:latin typeface="Söhne"/>
              </a:rPr>
              <a:t> undersøger stribedyrkningens økonomiske bæredygtighed og dens påvirkning på biodiversitet og udbytte.</a:t>
            </a:r>
          </a:p>
          <a:p>
            <a:endParaRPr lang="en-US" dirty="0"/>
          </a:p>
        </p:txBody>
      </p:sp>
      <p:sp>
        <p:nvSpPr>
          <p:cNvPr id="4" name="Slide Number Placeholder 3"/>
          <p:cNvSpPr>
            <a:spLocks noGrp="1"/>
          </p:cNvSpPr>
          <p:nvPr>
            <p:ph type="sldNum" sz="quarter" idx="5"/>
          </p:nvPr>
        </p:nvSpPr>
        <p:spPr/>
        <p:txBody>
          <a:bodyPr/>
          <a:lstStyle/>
          <a:p>
            <a:fld id="{05D5F16F-3962-45D6-BF98-037B3FCF95BC}" type="slidenum">
              <a:rPr lang="da-DK" smtClean="0"/>
              <a:t>10</a:t>
            </a:fld>
            <a:endParaRPr lang="da-DK"/>
          </a:p>
        </p:txBody>
      </p:sp>
    </p:spTree>
    <p:extLst>
      <p:ext uri="{BB962C8B-B14F-4D97-AF65-F5344CB8AC3E}">
        <p14:creationId xmlns:p14="http://schemas.microsoft.com/office/powerpoint/2010/main" val="2260635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A - Billede baggr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EA56E6B-7ACD-0D63-168C-B14A9E788725}"/>
              </a:ext>
            </a:extLst>
          </p:cNvPr>
          <p:cNvSpPr>
            <a:spLocks noGrp="1"/>
          </p:cNvSpPr>
          <p:nvPr>
            <p:ph type="pic" sz="quarter" idx="11" hasCustomPrompt="1"/>
          </p:nvPr>
        </p:nvSpPr>
        <p:spPr>
          <a:xfrm>
            <a:off x="0" y="0"/>
            <a:ext cx="12192000" cy="6858000"/>
          </a:xfrm>
          <a:solidFill>
            <a:schemeClr val="accent6"/>
          </a:solidFill>
        </p:spPr>
        <p:txBody>
          <a:bodyPr tIns="0" bIns="360000" anchor="ctr" anchorCtr="0"/>
          <a:lstStyle>
            <a:lvl1pPr marL="0" indent="0" algn="ctr">
              <a:buNone/>
              <a:defRPr/>
            </a:lvl1pPr>
          </a:lstStyle>
          <a:p>
            <a:r>
              <a:rPr lang="da-DK" dirty="0"/>
              <a:t>Indsæt billede</a:t>
            </a:r>
          </a:p>
        </p:txBody>
      </p:sp>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8" name="Text Placeholder 4">
            <a:extLst>
              <a:ext uri="{FF2B5EF4-FFF2-40B4-BE49-F238E27FC236}">
                <a16:creationId xmlns:a16="http://schemas.microsoft.com/office/drawing/2014/main" id="{6D68EBEE-BF6B-93D5-33D4-0D245305139D}"/>
              </a:ext>
            </a:extLst>
          </p:cNvPr>
          <p:cNvSpPr>
            <a:spLocks noGrp="1" noRot="1" noMove="1" noResize="1" noEditPoints="1" noAdjustHandles="1" noChangeArrowheads="1" noChangeShapeType="1"/>
          </p:cNvSpPr>
          <p:nvPr>
            <p:ph type="body" sz="quarter" idx="12"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
        <p:nvSpPr>
          <p:cNvPr id="4" name="Text Placeholder 3">
            <a:extLst>
              <a:ext uri="{FF2B5EF4-FFF2-40B4-BE49-F238E27FC236}">
                <a16:creationId xmlns:a16="http://schemas.microsoft.com/office/drawing/2014/main" id="{64905D3D-CD7A-A08C-3B46-04ADB6465D0E}"/>
              </a:ext>
            </a:extLst>
          </p:cNvPr>
          <p:cNvSpPr>
            <a:spLocks noGrp="1"/>
          </p:cNvSpPr>
          <p:nvPr>
            <p:ph type="body" sz="quarter" idx="13" hasCustomPrompt="1"/>
          </p:nvPr>
        </p:nvSpPr>
        <p:spPr>
          <a:xfrm>
            <a:off x="497512" y="5971689"/>
            <a:ext cx="2023472" cy="363187"/>
          </a:xfrm>
          <a:blipFill>
            <a:blip r:embed="rId4">
              <a:extLst>
                <a:ext uri="{96DAC541-7B7A-43D3-8B79-37D633B846F1}">
                  <asvg:svgBlip xmlns:asvg="http://schemas.microsoft.com/office/drawing/2016/SVG/main" r:embed="rId5"/>
                </a:ext>
              </a:extLst>
            </a:blip>
            <a:stretch>
              <a:fillRect/>
            </a:stretch>
          </a:blipFill>
        </p:spPr>
        <p:txBody>
          <a:bodyPr/>
          <a:lstStyle>
            <a:lvl1pPr marL="0" indent="0">
              <a:lnSpc>
                <a:spcPct val="95000"/>
              </a:lnSpc>
              <a:spcAft>
                <a:spcPts val="0"/>
              </a:spcAft>
              <a:buNone/>
              <a:defRPr sz="400"/>
            </a:lvl1pPr>
          </a:lstStyle>
          <a:p>
            <a:pPr lvl="0"/>
            <a:r>
              <a:rPr lang="en-US" dirty="0"/>
              <a:t>   </a:t>
            </a:r>
            <a:endParaRPr lang="en-GB" dirty="0"/>
          </a:p>
        </p:txBody>
      </p:sp>
    </p:spTree>
    <p:extLst>
      <p:ext uri="{BB962C8B-B14F-4D97-AF65-F5344CB8AC3E}">
        <p14:creationId xmlns:p14="http://schemas.microsoft.com/office/powerpoint/2010/main" val="3579358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 1 kolon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dirty="0"/>
              <a:t>Overskrift i en til to linjer                            </a:t>
            </a:r>
            <a:r>
              <a:rPr lang="da-DK" noProof="0" dirty="0" err="1"/>
              <a:t>lorem</a:t>
            </a:r>
            <a:r>
              <a:rPr lang="da-DK" noProof="0" dirty="0"/>
              <a:t> </a:t>
            </a:r>
            <a:r>
              <a:rPr lang="da-DK" noProof="0" dirty="0" err="1"/>
              <a:t>ipsum</a:t>
            </a:r>
            <a:r>
              <a:rPr lang="da-DK" noProof="0" dirty="0"/>
              <a:t> </a:t>
            </a:r>
            <a:r>
              <a:rPr lang="da-DK" noProof="0" dirty="0" err="1"/>
              <a:t>dolor</a:t>
            </a:r>
            <a:r>
              <a:rPr lang="da-DK" noProof="0" dirty="0"/>
              <a:t> </a:t>
            </a:r>
            <a:r>
              <a:rPr lang="da-DK" noProof="0" dirty="0" err="1"/>
              <a:t>lip</a:t>
            </a:r>
            <a:endParaRPr lang="da-DK" noProof="0" dirty="0"/>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499" y="2276475"/>
            <a:ext cx="11049001" cy="3502025"/>
          </a:xfrm>
        </p:spPr>
        <p:txBody>
          <a:body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 name="Pladsholder til dato 2">
            <a:extLst>
              <a:ext uri="{FF2B5EF4-FFF2-40B4-BE49-F238E27FC236}">
                <a16:creationId xmlns:a16="http://schemas.microsoft.com/office/drawing/2014/main" id="{14737A20-054A-0870-CA5A-33FC8CC91B38}"/>
              </a:ext>
            </a:extLst>
          </p:cNvPr>
          <p:cNvSpPr>
            <a:spLocks noGrp="1"/>
          </p:cNvSpPr>
          <p:nvPr>
            <p:ph type="dt" sz="half" idx="12"/>
          </p:nvPr>
        </p:nvSpPr>
        <p:spPr/>
        <p:txBody>
          <a:bodyPr/>
          <a:lstStyle/>
          <a:p>
            <a:fld id="{1255FD78-C43A-4BFC-A125-599C5504E2CB}" type="datetime2">
              <a:rPr lang="da-DK" smtClean="0"/>
              <a:t>22. januar 2024</a:t>
            </a:fld>
            <a:endParaRPr lang="da-DK" dirty="0"/>
          </a:p>
        </p:txBody>
      </p:sp>
      <p:sp>
        <p:nvSpPr>
          <p:cNvPr id="5" name="Pladsholder til sidefod 4">
            <a:extLst>
              <a:ext uri="{FF2B5EF4-FFF2-40B4-BE49-F238E27FC236}">
                <a16:creationId xmlns:a16="http://schemas.microsoft.com/office/drawing/2014/main" id="{D7E66B1E-543F-4350-A5BF-7B3494EE52D8}"/>
              </a:ext>
            </a:extLst>
          </p:cNvPr>
          <p:cNvSpPr>
            <a:spLocks noGrp="1"/>
          </p:cNvSpPr>
          <p:nvPr>
            <p:ph type="ftr" sz="quarter" idx="13"/>
          </p:nvPr>
        </p:nvSpPr>
        <p:spPr/>
        <p:txBody>
          <a:bodyPr/>
          <a:lstStyle/>
          <a:p>
            <a:endParaRPr lang="da-DK" dirty="0"/>
          </a:p>
        </p:txBody>
      </p:sp>
      <p:sp>
        <p:nvSpPr>
          <p:cNvPr id="6" name="Pladsholder til slidenummer 5">
            <a:extLst>
              <a:ext uri="{FF2B5EF4-FFF2-40B4-BE49-F238E27FC236}">
                <a16:creationId xmlns:a16="http://schemas.microsoft.com/office/drawing/2014/main" id="{7117E9DF-090D-819D-4A8E-DBED0E10ED45}"/>
              </a:ext>
            </a:extLst>
          </p:cNvPr>
          <p:cNvSpPr>
            <a:spLocks noGrp="1"/>
          </p:cNvSpPr>
          <p:nvPr>
            <p:ph type="sldNum" sz="quarter" idx="14"/>
          </p:nvPr>
        </p:nvSpPr>
        <p:spPr/>
        <p:txBody>
          <a:bodyPr/>
          <a:lstStyle/>
          <a:p>
            <a:r>
              <a:rPr lang="da-DK"/>
              <a:t>Side </a:t>
            </a:r>
            <a:fld id="{855F907D-1812-4146-A530-318126756F5D}" type="slidenum">
              <a:rPr lang="da-DK" smtClean="0"/>
              <a:pPr/>
              <a:t>‹#›</a:t>
            </a:fld>
            <a:endParaRPr lang="da-DK" dirty="0"/>
          </a:p>
        </p:txBody>
      </p:sp>
    </p:spTree>
    <p:extLst>
      <p:ext uri="{BB962C8B-B14F-4D97-AF65-F5344CB8AC3E}">
        <p14:creationId xmlns:p14="http://schemas.microsoft.com/office/powerpoint/2010/main" val="161568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2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C3B7354E-3612-C2C1-BB1C-121A4AE8C9D3}"/>
              </a:ext>
            </a:extLst>
          </p:cNvPr>
          <p:cNvSpPr>
            <a:spLocks noGrp="1"/>
          </p:cNvSpPr>
          <p:nvPr>
            <p:ph sz="quarter" idx="11"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Content Placeholder 4">
            <a:extLst>
              <a:ext uri="{FF2B5EF4-FFF2-40B4-BE49-F238E27FC236}">
                <a16:creationId xmlns:a16="http://schemas.microsoft.com/office/drawing/2014/main" id="{B0A7BAD6-150F-CF44-F9FC-77909FD14E73}"/>
              </a:ext>
            </a:extLst>
          </p:cNvPr>
          <p:cNvSpPr>
            <a:spLocks noGrp="1"/>
          </p:cNvSpPr>
          <p:nvPr>
            <p:ph sz="quarter" idx="12" hasCustomPrompt="1"/>
          </p:nvPr>
        </p:nvSpPr>
        <p:spPr>
          <a:xfrm>
            <a:off x="62357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175699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3 kollo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3" name="Content Placeholder 3">
            <a:extLst>
              <a:ext uri="{FF2B5EF4-FFF2-40B4-BE49-F238E27FC236}">
                <a16:creationId xmlns:a16="http://schemas.microsoft.com/office/drawing/2014/main" id="{16459230-2EC8-1E0B-C5C5-F6F5F732C2D6}"/>
              </a:ext>
            </a:extLst>
          </p:cNvPr>
          <p:cNvSpPr>
            <a:spLocks noGrp="1"/>
          </p:cNvSpPr>
          <p:nvPr>
            <p:ph sz="quarter" idx="11" hasCustomPrompt="1"/>
          </p:nvPr>
        </p:nvSpPr>
        <p:spPr>
          <a:xfrm>
            <a:off x="571500" y="2276475"/>
            <a:ext cx="3495675"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Content Placeholder 4">
            <a:extLst>
              <a:ext uri="{FF2B5EF4-FFF2-40B4-BE49-F238E27FC236}">
                <a16:creationId xmlns:a16="http://schemas.microsoft.com/office/drawing/2014/main" id="{47FA8CC8-351D-A883-30BA-246C02FE8A34}"/>
              </a:ext>
            </a:extLst>
          </p:cNvPr>
          <p:cNvSpPr>
            <a:spLocks noGrp="1"/>
          </p:cNvSpPr>
          <p:nvPr>
            <p:ph sz="quarter" idx="12" hasCustomPrompt="1"/>
          </p:nvPr>
        </p:nvSpPr>
        <p:spPr>
          <a:xfrm>
            <a:off x="4346575" y="2276475"/>
            <a:ext cx="3497263"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8" name="Content Placeholder 7">
            <a:extLst>
              <a:ext uri="{FF2B5EF4-FFF2-40B4-BE49-F238E27FC236}">
                <a16:creationId xmlns:a16="http://schemas.microsoft.com/office/drawing/2014/main" id="{BDC2F437-FA7A-3595-43FF-9567BFF79B1A}"/>
              </a:ext>
            </a:extLst>
          </p:cNvPr>
          <p:cNvSpPr>
            <a:spLocks noGrp="1"/>
          </p:cNvSpPr>
          <p:nvPr>
            <p:ph sz="quarter" idx="13" hasCustomPrompt="1"/>
          </p:nvPr>
        </p:nvSpPr>
        <p:spPr>
          <a:xfrm>
            <a:off x="8123238" y="2276475"/>
            <a:ext cx="3497262"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Tree>
    <p:extLst>
      <p:ext uri="{BB962C8B-B14F-4D97-AF65-F5344CB8AC3E}">
        <p14:creationId xmlns:p14="http://schemas.microsoft.com/office/powerpoint/2010/main" val="166352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1/2 - Billede 1/2">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BF6DA-26BF-D15C-DAD8-F944BEBD8EB6}"/>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cture Placeholder 10">
            <a:extLst>
              <a:ext uri="{FF2B5EF4-FFF2-40B4-BE49-F238E27FC236}">
                <a16:creationId xmlns:a16="http://schemas.microsoft.com/office/drawing/2014/main" id="{3D428550-8EB3-3D9B-3ADB-A7C76318C53C}"/>
              </a:ext>
            </a:extLst>
          </p:cNvPr>
          <p:cNvSpPr>
            <a:spLocks noGrp="1"/>
          </p:cNvSpPr>
          <p:nvPr>
            <p:ph type="pic" sz="quarter" idx="12" hasCustomPrompt="1"/>
          </p:nvPr>
        </p:nvSpPr>
        <p:spPr>
          <a:xfrm>
            <a:off x="6235700" y="0"/>
            <a:ext cx="5956300" cy="6858000"/>
          </a:xfrm>
          <a:noFill/>
        </p:spPr>
        <p:txBody>
          <a:bodyPr bIns="576000" anchor="ctr" anchorCtr="0"/>
          <a:lstStyle>
            <a:lvl1pPr marL="0" indent="0" algn="ctr">
              <a:buNone/>
              <a:defRPr>
                <a:solidFill>
                  <a:schemeClr val="tx1"/>
                </a:solidFill>
              </a:defRPr>
            </a:lvl1pPr>
          </a:lstStyle>
          <a:p>
            <a:r>
              <a:rPr lang="da-DK" dirty="0"/>
              <a:t>Indsæt billede</a:t>
            </a:r>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dirty="0"/>
              <a:t>Overskrift i en til      to linjer med billede</a:t>
            </a:r>
          </a:p>
        </p:txBody>
      </p:sp>
      <p:sp>
        <p:nvSpPr>
          <p:cNvPr id="3" name="Content Placeholder 3">
            <a:extLst>
              <a:ext uri="{FF2B5EF4-FFF2-40B4-BE49-F238E27FC236}">
                <a16:creationId xmlns:a16="http://schemas.microsoft.com/office/drawing/2014/main" id="{E4C5F4C0-5FA8-089B-EEB3-C56C5B035159}"/>
              </a:ext>
            </a:extLst>
          </p:cNvPr>
          <p:cNvSpPr>
            <a:spLocks noGrp="1"/>
          </p:cNvSpPr>
          <p:nvPr>
            <p:ph sz="quarter" idx="13"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Text Placeholder 4">
            <a:extLst>
              <a:ext uri="{FF2B5EF4-FFF2-40B4-BE49-F238E27FC236}">
                <a16:creationId xmlns:a16="http://schemas.microsoft.com/office/drawing/2014/main" id="{850573D3-3E90-122C-114F-E41BFE1C84C7}"/>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409414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kst 1/2 - Indhold 1/2 Farve">
    <p:bg>
      <p:bgPr>
        <a:solidFill>
          <a:schemeClr val="accent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87488-358D-5B5B-58D6-CB16248F444A}"/>
              </a:ext>
            </a:extLst>
          </p:cNvPr>
          <p:cNvSpPr/>
          <p:nvPr userDrawn="1"/>
        </p:nvSpPr>
        <p:spPr>
          <a:xfrm>
            <a:off x="0" y="0"/>
            <a:ext cx="6235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Rectangle 2">
            <a:extLst>
              <a:ext uri="{FF2B5EF4-FFF2-40B4-BE49-F238E27FC236}">
                <a16:creationId xmlns:a16="http://schemas.microsoft.com/office/drawing/2014/main" id="{F7397C8D-9753-89A0-4BEF-604AF812F233}"/>
              </a:ext>
            </a:extLst>
          </p:cNvPr>
          <p:cNvSpPr/>
          <p:nvPr userDrawn="1"/>
        </p:nvSpPr>
        <p:spPr>
          <a:xfrm>
            <a:off x="6235700" y="0"/>
            <a:ext cx="59563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Content Placeholder 7">
            <a:extLst>
              <a:ext uri="{FF2B5EF4-FFF2-40B4-BE49-F238E27FC236}">
                <a16:creationId xmlns:a16="http://schemas.microsoft.com/office/drawing/2014/main" id="{2E142C2B-7F87-97B0-8E08-BEED3C05DF55}"/>
              </a:ext>
            </a:extLst>
          </p:cNvPr>
          <p:cNvSpPr>
            <a:spLocks noGrp="1"/>
          </p:cNvSpPr>
          <p:nvPr>
            <p:ph sz="quarter" idx="11" hasCustomPrompt="1"/>
          </p:nvPr>
        </p:nvSpPr>
        <p:spPr>
          <a:xfrm>
            <a:off x="6772275" y="1125538"/>
            <a:ext cx="4848225" cy="4652962"/>
          </a:xfrm>
        </p:spPr>
        <p:txBody>
          <a:bodyPr bIns="1260000" anchor="ctr" anchorCtr="0"/>
          <a:lstStyle>
            <a:lvl1pPr marL="0" indent="0" algn="ctr">
              <a:buNone/>
              <a:defRPr/>
            </a:lvl1pPr>
          </a:lstStyle>
          <a:p>
            <a:pPr lvl="0"/>
            <a:r>
              <a:rPr lang="en-US" dirty="0" err="1"/>
              <a:t>Indsæt</a:t>
            </a:r>
            <a:r>
              <a:rPr lang="en-US" dirty="0"/>
              <a:t> </a:t>
            </a:r>
            <a:r>
              <a:rPr lang="en-US" dirty="0" err="1"/>
              <a:t>indhold</a:t>
            </a:r>
            <a:r>
              <a:rPr lang="en-US" dirty="0"/>
              <a:t> her</a:t>
            </a:r>
            <a:endParaRPr lang="da-DK" dirty="0"/>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5384800" cy="1046440"/>
          </a:xfrm>
        </p:spPr>
        <p:txBody>
          <a:bodyPr/>
          <a:lstStyle>
            <a:lvl1pPr>
              <a:defRPr/>
            </a:lvl1pPr>
          </a:lstStyle>
          <a:p>
            <a:r>
              <a:rPr lang="da-DK" noProof="0" dirty="0"/>
              <a:t>Overskrift i en til      to linjer med billede</a:t>
            </a:r>
          </a:p>
        </p:txBody>
      </p:sp>
      <p:sp>
        <p:nvSpPr>
          <p:cNvPr id="10" name="Text Placeholder 9">
            <a:extLst>
              <a:ext uri="{FF2B5EF4-FFF2-40B4-BE49-F238E27FC236}">
                <a16:creationId xmlns:a16="http://schemas.microsoft.com/office/drawing/2014/main" id="{35757119-3609-ECD3-512C-BB419E88E6BC}"/>
              </a:ext>
            </a:extLst>
          </p:cNvPr>
          <p:cNvSpPr>
            <a:spLocks noGrp="1"/>
          </p:cNvSpPr>
          <p:nvPr>
            <p:ph type="body" sz="quarter" idx="12" hasCustomPrompt="1"/>
          </p:nvPr>
        </p:nvSpPr>
        <p:spPr>
          <a:xfrm>
            <a:off x="10491791" y="1328744"/>
            <a:ext cx="1128708" cy="523220"/>
          </a:xfrm>
        </p:spPr>
        <p:txBody>
          <a:bodyPr>
            <a:noAutofit/>
          </a:bodyPr>
          <a:lstStyle>
            <a:lvl1pPr marL="0" indent="0">
              <a:lnSpc>
                <a:spcPct val="85000"/>
              </a:lnSpc>
              <a:spcAft>
                <a:spcPts val="0"/>
              </a:spcAft>
              <a:buNone/>
              <a:defRPr sz="4000">
                <a:solidFill>
                  <a:schemeClr val="tx2"/>
                </a:solidFill>
                <a:latin typeface="+mj-lt"/>
              </a:defRPr>
            </a:lvl1pPr>
            <a:lvl6pPr>
              <a:defRPr/>
            </a:lvl6pPr>
          </a:lstStyle>
          <a:p>
            <a:pPr lvl="0"/>
            <a:r>
              <a:rPr lang="en-US" dirty="0"/>
              <a:t>xx%</a:t>
            </a:r>
            <a:endParaRPr lang="da-DK" dirty="0"/>
          </a:p>
        </p:txBody>
      </p:sp>
      <p:sp>
        <p:nvSpPr>
          <p:cNvPr id="12" name="Text Placeholder 9">
            <a:extLst>
              <a:ext uri="{FF2B5EF4-FFF2-40B4-BE49-F238E27FC236}">
                <a16:creationId xmlns:a16="http://schemas.microsoft.com/office/drawing/2014/main" id="{6A996AC7-06DB-29FF-0EC5-CE60C95BA991}"/>
              </a:ext>
            </a:extLst>
          </p:cNvPr>
          <p:cNvSpPr>
            <a:spLocks noGrp="1"/>
          </p:cNvSpPr>
          <p:nvPr>
            <p:ph type="body" sz="quarter" idx="13" hasCustomPrompt="1"/>
          </p:nvPr>
        </p:nvSpPr>
        <p:spPr>
          <a:xfrm>
            <a:off x="10491791" y="1868494"/>
            <a:ext cx="1128708" cy="523220"/>
          </a:xfrm>
        </p:spPr>
        <p:txBody>
          <a:bodyPr>
            <a:noAutofit/>
          </a:bodyPr>
          <a:lstStyle>
            <a:lvl1pPr marL="0" indent="0">
              <a:lnSpc>
                <a:spcPct val="95000"/>
              </a:lnSpc>
              <a:spcAft>
                <a:spcPts val="0"/>
              </a:spcAft>
              <a:buNone/>
              <a:defRPr sz="1200">
                <a:solidFill>
                  <a:schemeClr val="tx2"/>
                </a:solidFill>
              </a:defRPr>
            </a:lvl1pPr>
            <a:lvl6pPr>
              <a:defRPr/>
            </a:lvl6pPr>
          </a:lstStyle>
          <a:p>
            <a:pPr lvl="0"/>
            <a:r>
              <a:rPr lang="en-US" dirty="0" err="1"/>
              <a:t>Indsæt</a:t>
            </a:r>
            <a:r>
              <a:rPr lang="en-US" dirty="0"/>
              <a:t> </a:t>
            </a:r>
            <a:r>
              <a:rPr lang="en-US" dirty="0" err="1"/>
              <a:t>tekst</a:t>
            </a:r>
            <a:r>
              <a:rPr lang="en-US" dirty="0"/>
              <a:t> her</a:t>
            </a:r>
            <a:endParaRPr lang="da-DK" dirty="0"/>
          </a:p>
        </p:txBody>
      </p:sp>
      <p:sp>
        <p:nvSpPr>
          <p:cNvPr id="6" name="Content Placeholder 3">
            <a:extLst>
              <a:ext uri="{FF2B5EF4-FFF2-40B4-BE49-F238E27FC236}">
                <a16:creationId xmlns:a16="http://schemas.microsoft.com/office/drawing/2014/main" id="{DCFD11CF-7A5C-9525-5ED1-3493C86EBCCB}"/>
              </a:ext>
            </a:extLst>
          </p:cNvPr>
          <p:cNvSpPr>
            <a:spLocks noGrp="1"/>
          </p:cNvSpPr>
          <p:nvPr>
            <p:ph sz="quarter" idx="14" hasCustomPrompt="1"/>
          </p:nvPr>
        </p:nvSpPr>
        <p:spPr>
          <a:xfrm>
            <a:off x="571500" y="2276475"/>
            <a:ext cx="5384800"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grpSp>
        <p:nvGrpSpPr>
          <p:cNvPr id="5" name="Group 4">
            <a:extLst>
              <a:ext uri="{FF2B5EF4-FFF2-40B4-BE49-F238E27FC236}">
                <a16:creationId xmlns:a16="http://schemas.microsoft.com/office/drawing/2014/main" id="{C3709BFD-5456-F0F1-56FB-8F95F7F189D4}"/>
              </a:ext>
            </a:extLst>
          </p:cNvPr>
          <p:cNvGrpSpPr/>
          <p:nvPr userDrawn="1"/>
        </p:nvGrpSpPr>
        <p:grpSpPr>
          <a:xfrm>
            <a:off x="10857361" y="5991228"/>
            <a:ext cx="762848" cy="433398"/>
            <a:chOff x="10857361" y="5991228"/>
            <a:chExt cx="762848" cy="433398"/>
          </a:xfrm>
        </p:grpSpPr>
        <p:sp>
          <p:nvSpPr>
            <p:cNvPr id="7" name="Freeform: Shape 6">
              <a:extLst>
                <a:ext uri="{FF2B5EF4-FFF2-40B4-BE49-F238E27FC236}">
                  <a16:creationId xmlns:a16="http://schemas.microsoft.com/office/drawing/2014/main" id="{F2252D3A-3688-B5EB-4D56-894C05967CBA}"/>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C1AB170C-D21A-1E58-6157-0ED5A81CDFC2}"/>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57278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x Indhold + Tekst - Farve">
    <p:bg>
      <p:bgPr>
        <a:solidFill>
          <a:schemeClr val="accent6"/>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A57EBC-EE60-6F4E-B531-75668AF67353}"/>
              </a:ext>
            </a:extLst>
          </p:cNvPr>
          <p:cNvSpPr/>
          <p:nvPr userDrawn="1"/>
        </p:nvSpPr>
        <p:spPr>
          <a:xfrm>
            <a:off x="0"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6096000" y="0"/>
            <a:ext cx="6096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823137"/>
            <a:ext cx="4950316"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4" name="Text Placeholder 6">
            <a:extLst>
              <a:ext uri="{FF2B5EF4-FFF2-40B4-BE49-F238E27FC236}">
                <a16:creationId xmlns:a16="http://schemas.microsoft.com/office/drawing/2014/main" id="{9152D2A9-9C5C-788A-5ECC-AFF45617B74E}"/>
              </a:ext>
            </a:extLst>
          </p:cNvPr>
          <p:cNvSpPr>
            <a:spLocks noGrp="1"/>
          </p:cNvSpPr>
          <p:nvPr>
            <p:ph type="body" sz="quarter" idx="14" hasCustomPrompt="1"/>
          </p:nvPr>
        </p:nvSpPr>
        <p:spPr>
          <a:xfrm>
            <a:off x="6670185" y="4823137"/>
            <a:ext cx="4950316"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Content Placeholder 9">
            <a:extLst>
              <a:ext uri="{FF2B5EF4-FFF2-40B4-BE49-F238E27FC236}">
                <a16:creationId xmlns:a16="http://schemas.microsoft.com/office/drawing/2014/main" id="{A94CAA09-6A38-D9BD-CBE1-9D35E2DCF743}"/>
              </a:ext>
            </a:extLst>
          </p:cNvPr>
          <p:cNvSpPr>
            <a:spLocks noGrp="1"/>
          </p:cNvSpPr>
          <p:nvPr>
            <p:ph sz="quarter" idx="15" hasCustomPrompt="1"/>
          </p:nvPr>
        </p:nvSpPr>
        <p:spPr>
          <a:xfrm>
            <a:off x="571500" y="1754746"/>
            <a:ext cx="4950317" cy="2723882"/>
          </a:xfrm>
        </p:spPr>
        <p:txBody>
          <a:bodyPr bIns="115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12" name="Content Placeholder 9">
            <a:extLst>
              <a:ext uri="{FF2B5EF4-FFF2-40B4-BE49-F238E27FC236}">
                <a16:creationId xmlns:a16="http://schemas.microsoft.com/office/drawing/2014/main" id="{9B18901D-2A1F-5419-6F99-9E0F744D2DB1}"/>
              </a:ext>
            </a:extLst>
          </p:cNvPr>
          <p:cNvSpPr>
            <a:spLocks noGrp="1"/>
          </p:cNvSpPr>
          <p:nvPr>
            <p:ph sz="quarter" idx="16" hasCustomPrompt="1"/>
          </p:nvPr>
        </p:nvSpPr>
        <p:spPr>
          <a:xfrm>
            <a:off x="6668841" y="1754746"/>
            <a:ext cx="4950317" cy="2723882"/>
          </a:xfrm>
        </p:spPr>
        <p:txBody>
          <a:bodyPr bIns="115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grpSp>
        <p:nvGrpSpPr>
          <p:cNvPr id="3" name="Group 2">
            <a:extLst>
              <a:ext uri="{FF2B5EF4-FFF2-40B4-BE49-F238E27FC236}">
                <a16:creationId xmlns:a16="http://schemas.microsoft.com/office/drawing/2014/main" id="{59A2D0E5-0BB9-A8C1-422C-5520F7BA2CFF}"/>
              </a:ext>
            </a:extLst>
          </p:cNvPr>
          <p:cNvGrpSpPr/>
          <p:nvPr userDrawn="1"/>
        </p:nvGrpSpPr>
        <p:grpSpPr>
          <a:xfrm>
            <a:off x="10857361" y="5991228"/>
            <a:ext cx="762848" cy="433398"/>
            <a:chOff x="10857361" y="5991228"/>
            <a:chExt cx="762848" cy="433398"/>
          </a:xfrm>
        </p:grpSpPr>
        <p:sp>
          <p:nvSpPr>
            <p:cNvPr id="6" name="Freeform: Shape 5">
              <a:extLst>
                <a:ext uri="{FF2B5EF4-FFF2-40B4-BE49-F238E27FC236}">
                  <a16:creationId xmlns:a16="http://schemas.microsoft.com/office/drawing/2014/main" id="{165C368C-262D-AADE-DE55-5849FB1B67F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EFAA5679-7593-E0D0-3C38-0A646D0FF5C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48123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å">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106414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 x Indhold + Tekst - Grø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5C94B9-94F3-BBEB-F0BD-0AD713EF2376}"/>
              </a:ext>
            </a:extLst>
          </p:cNvPr>
          <p:cNvSpPr/>
          <p:nvPr userDrawn="1"/>
        </p:nvSpPr>
        <p:spPr>
          <a:xfrm>
            <a:off x="8123239" y="0"/>
            <a:ext cx="4068762" cy="6858000"/>
          </a:xfrm>
          <a:prstGeom prst="rect">
            <a:avLst/>
          </a:prstGeom>
          <a:solidFill>
            <a:srgbClr val="669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ctangle 7">
            <a:extLst>
              <a:ext uri="{FF2B5EF4-FFF2-40B4-BE49-F238E27FC236}">
                <a16:creationId xmlns:a16="http://schemas.microsoft.com/office/drawing/2014/main" id="{2B59E036-9A2C-F22F-CE59-9F7F95505309}"/>
              </a:ext>
            </a:extLst>
          </p:cNvPr>
          <p:cNvSpPr/>
          <p:nvPr userDrawn="1"/>
        </p:nvSpPr>
        <p:spPr>
          <a:xfrm>
            <a:off x="4067175" y="0"/>
            <a:ext cx="4056064" cy="6858000"/>
          </a:xfrm>
          <a:prstGeom prst="rect">
            <a:avLst/>
          </a:prstGeom>
          <a:solidFill>
            <a:srgbClr val="B3C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a:xfrm>
            <a:off x="571500" y="836613"/>
            <a:ext cx="11049000" cy="523220"/>
          </a:xfrm>
        </p:spPr>
        <p:txBody>
          <a:bodyPr>
            <a:noAutofit/>
          </a:bodyPr>
          <a:lstStyle>
            <a:lvl1pPr>
              <a:defRPr/>
            </a:lvl1pPr>
          </a:lstStyle>
          <a:p>
            <a:r>
              <a:rPr lang="da-DK" noProof="0" dirty="0"/>
              <a:t>Kort overskrift i en linje . . . !</a:t>
            </a:r>
          </a:p>
        </p:txBody>
      </p:sp>
      <p:sp>
        <p:nvSpPr>
          <p:cNvPr id="7" name="Text Placeholder 6">
            <a:extLst>
              <a:ext uri="{FF2B5EF4-FFF2-40B4-BE49-F238E27FC236}">
                <a16:creationId xmlns:a16="http://schemas.microsoft.com/office/drawing/2014/main" id="{C459787C-EEB6-72BA-A1FD-873E55C4AFFD}"/>
              </a:ext>
            </a:extLst>
          </p:cNvPr>
          <p:cNvSpPr>
            <a:spLocks noGrp="1"/>
          </p:cNvSpPr>
          <p:nvPr>
            <p:ph type="body" sz="quarter" idx="10" hasCustomPrompt="1"/>
          </p:nvPr>
        </p:nvSpPr>
        <p:spPr>
          <a:xfrm>
            <a:off x="571500"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Text Placeholder 6">
            <a:extLst>
              <a:ext uri="{FF2B5EF4-FFF2-40B4-BE49-F238E27FC236}">
                <a16:creationId xmlns:a16="http://schemas.microsoft.com/office/drawing/2014/main" id="{1B02B7F6-6399-2BF4-12D7-A105E51F5D96}"/>
              </a:ext>
            </a:extLst>
          </p:cNvPr>
          <p:cNvSpPr>
            <a:spLocks noGrp="1"/>
          </p:cNvSpPr>
          <p:nvPr>
            <p:ph type="body" sz="quarter" idx="14" hasCustomPrompt="1"/>
          </p:nvPr>
        </p:nvSpPr>
        <p:spPr>
          <a:xfrm>
            <a:off x="4639939" y="4320147"/>
            <a:ext cx="2912121" cy="1043875"/>
          </a:xfrm>
        </p:spPr>
        <p:txBody>
          <a:bodyPr>
            <a:noAutofit/>
          </a:bodyPr>
          <a:lstStyle>
            <a:lvl1pPr>
              <a:defRPr/>
            </a:lvl1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3" name="Text Placeholder 6">
            <a:extLst>
              <a:ext uri="{FF2B5EF4-FFF2-40B4-BE49-F238E27FC236}">
                <a16:creationId xmlns:a16="http://schemas.microsoft.com/office/drawing/2014/main" id="{FDB4ABCB-9BE3-10BD-6884-61BA4261303E}"/>
              </a:ext>
            </a:extLst>
          </p:cNvPr>
          <p:cNvSpPr>
            <a:spLocks noGrp="1"/>
          </p:cNvSpPr>
          <p:nvPr>
            <p:ph type="body" sz="quarter" idx="16" hasCustomPrompt="1"/>
          </p:nvPr>
        </p:nvSpPr>
        <p:spPr>
          <a:xfrm>
            <a:off x="8708379" y="4320147"/>
            <a:ext cx="2912121" cy="1043875"/>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Indsæt tekst her – klik forøg eller formindsk listeniveau for at skifte imellem </a:t>
            </a:r>
            <a:r>
              <a:rPr lang="da-DK" noProof="0" dirty="0" err="1"/>
              <a:t>tekstniveauer</a:t>
            </a:r>
            <a:endParaRPr lang="da-DK" noProof="0" dirty="0"/>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5" name="Content Placeholder 14">
            <a:extLst>
              <a:ext uri="{FF2B5EF4-FFF2-40B4-BE49-F238E27FC236}">
                <a16:creationId xmlns:a16="http://schemas.microsoft.com/office/drawing/2014/main" id="{0BBD8A76-32BB-816D-301A-8C1D36226AC1}"/>
              </a:ext>
            </a:extLst>
          </p:cNvPr>
          <p:cNvSpPr>
            <a:spLocks noGrp="1"/>
          </p:cNvSpPr>
          <p:nvPr>
            <p:ph sz="quarter" idx="17" hasCustomPrompt="1"/>
          </p:nvPr>
        </p:nvSpPr>
        <p:spPr>
          <a:xfrm>
            <a:off x="571500"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6" name="Content Placeholder 14">
            <a:extLst>
              <a:ext uri="{FF2B5EF4-FFF2-40B4-BE49-F238E27FC236}">
                <a16:creationId xmlns:a16="http://schemas.microsoft.com/office/drawing/2014/main" id="{C67424DA-37FD-DD41-38E0-E72ECB7E94BC}"/>
              </a:ext>
            </a:extLst>
          </p:cNvPr>
          <p:cNvSpPr>
            <a:spLocks noGrp="1"/>
          </p:cNvSpPr>
          <p:nvPr>
            <p:ph sz="quarter" idx="18" hasCustomPrompt="1"/>
          </p:nvPr>
        </p:nvSpPr>
        <p:spPr>
          <a:xfrm>
            <a:off x="4639146"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sp>
        <p:nvSpPr>
          <p:cNvPr id="17" name="Content Placeholder 14">
            <a:extLst>
              <a:ext uri="{FF2B5EF4-FFF2-40B4-BE49-F238E27FC236}">
                <a16:creationId xmlns:a16="http://schemas.microsoft.com/office/drawing/2014/main" id="{318BC00B-950D-D262-2D92-6AA1528E8F62}"/>
              </a:ext>
            </a:extLst>
          </p:cNvPr>
          <p:cNvSpPr>
            <a:spLocks noGrp="1"/>
          </p:cNvSpPr>
          <p:nvPr>
            <p:ph sz="quarter" idx="19" hasCustomPrompt="1"/>
          </p:nvPr>
        </p:nvSpPr>
        <p:spPr>
          <a:xfrm>
            <a:off x="8694418" y="1754746"/>
            <a:ext cx="2912121" cy="2214397"/>
          </a:xfrm>
        </p:spPr>
        <p:txBody>
          <a:bodyPr bIns="1116000" anchor="ctr" anchorCtr="0"/>
          <a:lstStyle>
            <a:lvl1pPr marL="0" indent="0" algn="ctr">
              <a:buNone/>
              <a:defRPr/>
            </a:lvl1pPr>
          </a:lstStyle>
          <a:p>
            <a:pPr lvl="0"/>
            <a:r>
              <a:rPr lang="en-US" dirty="0" err="1"/>
              <a:t>Indsæt</a:t>
            </a:r>
            <a:r>
              <a:rPr lang="en-US" dirty="0"/>
              <a:t> </a:t>
            </a:r>
            <a:r>
              <a:rPr lang="en-US" dirty="0" err="1"/>
              <a:t>indhold</a:t>
            </a:r>
            <a:endParaRPr lang="da-DK" dirty="0"/>
          </a:p>
        </p:txBody>
      </p:sp>
      <p:grpSp>
        <p:nvGrpSpPr>
          <p:cNvPr id="3" name="Group 2">
            <a:extLst>
              <a:ext uri="{FF2B5EF4-FFF2-40B4-BE49-F238E27FC236}">
                <a16:creationId xmlns:a16="http://schemas.microsoft.com/office/drawing/2014/main" id="{C39EFC05-EFA8-D066-78AB-22F21CF57C1F}"/>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A5D07218-9AAC-36EF-E5DE-1D9360C0BCFE}"/>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9" name="Freeform: Shape 8">
              <a:extLst>
                <a:ext uri="{FF2B5EF4-FFF2-40B4-BE49-F238E27FC236}">
                  <a16:creationId xmlns:a16="http://schemas.microsoft.com/office/drawing/2014/main" id="{9C037C35-F63E-67F4-BA64-85FDE37221CE}"/>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355013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p:bg>
      <p:bgPr>
        <a:solidFill>
          <a:schemeClr val="accent6"/>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11" name="Content Placeholder 10">
            <a:extLst>
              <a:ext uri="{FF2B5EF4-FFF2-40B4-BE49-F238E27FC236}">
                <a16:creationId xmlns:a16="http://schemas.microsoft.com/office/drawing/2014/main" id="{A1CBF3D0-24B4-9DC2-BBC7-4AE56D3B1865}"/>
              </a:ext>
            </a:extLst>
          </p:cNvPr>
          <p:cNvSpPr>
            <a:spLocks noGrp="1"/>
          </p:cNvSpPr>
          <p:nvPr>
            <p:ph sz="quarter" idx="12" hasCustomPrompt="1"/>
          </p:nvPr>
        </p:nvSpPr>
        <p:spPr>
          <a:xfrm>
            <a:off x="6600217" y="441324"/>
            <a:ext cx="5020283" cy="3410829"/>
          </a:xfrm>
          <a:noFill/>
        </p:spPr>
        <p:txBody>
          <a:bodyPr bIns="972000" anchor="ctr" anchorCtr="0"/>
          <a:lstStyle>
            <a:lvl1pPr marL="0" indent="0" algn="ctr">
              <a:buNone/>
              <a:defRPr/>
            </a:lvl1pPr>
          </a:lstStyle>
          <a:p>
            <a:pPr lvl="0"/>
            <a:r>
              <a:rPr lang="en-US" dirty="0" err="1"/>
              <a:t>Indsæt</a:t>
            </a:r>
            <a:r>
              <a:rPr lang="en-US" dirty="0"/>
              <a:t> </a:t>
            </a:r>
            <a:r>
              <a:rPr lang="en-US" dirty="0" err="1"/>
              <a:t>indhold</a:t>
            </a:r>
            <a:endParaRPr lang="en-US" dirty="0"/>
          </a:p>
        </p:txBody>
      </p:sp>
      <p:sp>
        <p:nvSpPr>
          <p:cNvPr id="13" name="Text Placeholder 12">
            <a:extLst>
              <a:ext uri="{FF2B5EF4-FFF2-40B4-BE49-F238E27FC236}">
                <a16:creationId xmlns:a16="http://schemas.microsoft.com/office/drawing/2014/main" id="{11C50BE5-FC2F-B94C-ABC3-E23FC99486C0}"/>
              </a:ext>
            </a:extLst>
          </p:cNvPr>
          <p:cNvSpPr>
            <a:spLocks noGrp="1"/>
          </p:cNvSpPr>
          <p:nvPr>
            <p:ph type="body" sz="quarter" idx="13" hasCustomPrompt="1"/>
          </p:nvPr>
        </p:nvSpPr>
        <p:spPr>
          <a:xfrm>
            <a:off x="7286626" y="4037013"/>
            <a:ext cx="3686174" cy="564170"/>
          </a:xfrm>
        </p:spPr>
        <p:txBody>
          <a:bodyPr anchor="b" anchorCtr="0"/>
          <a:lstStyle>
            <a:lvl1pPr marL="0" indent="0" algn="ctr">
              <a:lnSpc>
                <a:spcPct val="95000"/>
              </a:lnSpc>
              <a:spcAft>
                <a:spcPts val="0"/>
              </a:spcAft>
              <a:buNone/>
              <a:defRPr sz="1800">
                <a:solidFill>
                  <a:schemeClr val="tx2"/>
                </a:solidFill>
                <a:latin typeface="+mj-lt"/>
              </a:defRPr>
            </a:lvl1pPr>
            <a:lvl2pPr marL="288000" indent="0">
              <a:buNone/>
              <a:defRPr/>
            </a:lvl2pPr>
          </a:lstStyle>
          <a:p>
            <a:pPr lvl="0"/>
            <a:r>
              <a:rPr lang="en-US" dirty="0" err="1"/>
              <a:t>Indsæt</a:t>
            </a:r>
            <a:r>
              <a:rPr lang="en-US" dirty="0"/>
              <a:t> </a:t>
            </a:r>
            <a:r>
              <a:rPr lang="en-US" dirty="0" err="1"/>
              <a:t>overskrift</a:t>
            </a:r>
            <a:endParaRPr lang="en-US" dirty="0"/>
          </a:p>
        </p:txBody>
      </p:sp>
      <p:sp>
        <p:nvSpPr>
          <p:cNvPr id="14" name="Text Placeholder 12">
            <a:extLst>
              <a:ext uri="{FF2B5EF4-FFF2-40B4-BE49-F238E27FC236}">
                <a16:creationId xmlns:a16="http://schemas.microsoft.com/office/drawing/2014/main" id="{E6B93523-CC0F-E8AC-F284-D6DA323BDD92}"/>
              </a:ext>
            </a:extLst>
          </p:cNvPr>
          <p:cNvSpPr>
            <a:spLocks noGrp="1"/>
          </p:cNvSpPr>
          <p:nvPr>
            <p:ph type="body" sz="quarter" idx="14" hasCustomPrompt="1"/>
          </p:nvPr>
        </p:nvSpPr>
        <p:spPr>
          <a:xfrm>
            <a:off x="7286626" y="4800635"/>
            <a:ext cx="3686174" cy="1035961"/>
          </a:xfrm>
        </p:spPr>
        <p:txBody>
          <a:bodyPr anchor="t" anchorCtr="0"/>
          <a:lstStyle>
            <a:lvl1pPr marL="0" indent="0" algn="ctr">
              <a:lnSpc>
                <a:spcPct val="95000"/>
              </a:lnSpc>
              <a:spcAft>
                <a:spcPts val="0"/>
              </a:spcAft>
              <a:buNone/>
              <a:defRPr sz="1400">
                <a:solidFill>
                  <a:schemeClr val="tx2"/>
                </a:solidFill>
                <a:latin typeface="+mn-lt"/>
              </a:defRPr>
            </a:lvl1pPr>
            <a:lvl2pPr marL="288000" indent="0">
              <a:buNone/>
              <a:defRPr/>
            </a:lvl2pPr>
          </a:lstStyle>
          <a:p>
            <a:pPr lvl="0"/>
            <a:r>
              <a:rPr lang="en-US" dirty="0" err="1"/>
              <a:t>Indsæt</a:t>
            </a:r>
            <a:r>
              <a:rPr lang="en-US" dirty="0"/>
              <a:t> </a:t>
            </a:r>
            <a:r>
              <a:rPr lang="en-US" dirty="0" err="1"/>
              <a:t>tekst</a:t>
            </a:r>
            <a:r>
              <a:rPr lang="en-US" dirty="0"/>
              <a:t> – max. </a:t>
            </a:r>
            <a:r>
              <a:rPr lang="en-US" dirty="0" err="1"/>
              <a:t>frm</a:t>
            </a:r>
            <a:r>
              <a:rPr lang="en-US" dirty="0"/>
              <a:t> </a:t>
            </a:r>
            <a:r>
              <a:rPr lang="en-US" dirty="0" err="1"/>
              <a:t>linjer</a:t>
            </a:r>
            <a:endParaRPr lang="en-US" dirty="0"/>
          </a:p>
        </p:txBody>
      </p:sp>
    </p:spTree>
    <p:extLst>
      <p:ext uri="{BB962C8B-B14F-4D97-AF65-F5344CB8AC3E}">
        <p14:creationId xmlns:p14="http://schemas.microsoft.com/office/powerpoint/2010/main" val="195395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x Indhold - Collage - AL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4" name="Picture Placeholder 3">
            <a:extLst>
              <a:ext uri="{FF2B5EF4-FFF2-40B4-BE49-F238E27FC236}">
                <a16:creationId xmlns:a16="http://schemas.microsoft.com/office/drawing/2014/main" id="{F387FA62-EFB8-8B6E-F223-1C15673D19EE}"/>
              </a:ext>
            </a:extLst>
          </p:cNvPr>
          <p:cNvSpPr>
            <a:spLocks noGrp="1"/>
          </p:cNvSpPr>
          <p:nvPr>
            <p:ph type="pic" sz="quarter" idx="16" hasCustomPrompt="1"/>
          </p:nvPr>
        </p:nvSpPr>
        <p:spPr>
          <a:xfrm>
            <a:off x="6096000" y="0"/>
            <a:ext cx="6096000" cy="6858000"/>
          </a:xfrm>
          <a:solidFill>
            <a:schemeClr val="accent6"/>
          </a:solidFill>
        </p:spPr>
        <p:txBody>
          <a:bodyPr bIns="612000" anchor="ctr" anchorCtr="0"/>
          <a:lstStyle>
            <a:lvl1pPr marL="0" indent="0" algn="ctr">
              <a:buNone/>
              <a:defRPr/>
            </a:lvl1pPr>
          </a:lstStyle>
          <a:p>
            <a:r>
              <a:rPr lang="da-DK" dirty="0"/>
              <a:t>Indsæt billede</a:t>
            </a:r>
          </a:p>
        </p:txBody>
      </p:sp>
      <p:sp>
        <p:nvSpPr>
          <p:cNvPr id="3" name="Content Placeholder 6">
            <a:extLst>
              <a:ext uri="{FF2B5EF4-FFF2-40B4-BE49-F238E27FC236}">
                <a16:creationId xmlns:a16="http://schemas.microsoft.com/office/drawing/2014/main" id="{DFE470D8-07EA-8DF1-F220-FBA2F8977AED}"/>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190625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A - Mørkegrøn baggru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bg1"/>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bg1"/>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grpSp>
        <p:nvGrpSpPr>
          <p:cNvPr id="3" name="Group 2">
            <a:extLst>
              <a:ext uri="{FF2B5EF4-FFF2-40B4-BE49-F238E27FC236}">
                <a16:creationId xmlns:a16="http://schemas.microsoft.com/office/drawing/2014/main" id="{EDCA02AE-7C17-DB22-D934-6BF02DD10EA2}"/>
              </a:ext>
            </a:extLst>
          </p:cNvPr>
          <p:cNvGrpSpPr/>
          <p:nvPr userDrawn="1"/>
        </p:nvGrpSpPr>
        <p:grpSpPr>
          <a:xfrm>
            <a:off x="10857361" y="5991228"/>
            <a:ext cx="762848" cy="433398"/>
            <a:chOff x="10857361" y="5991228"/>
            <a:chExt cx="762848" cy="433398"/>
          </a:xfrm>
        </p:grpSpPr>
        <p:sp>
          <p:nvSpPr>
            <p:cNvPr id="4" name="Freeform: Shape 3">
              <a:extLst>
                <a:ext uri="{FF2B5EF4-FFF2-40B4-BE49-F238E27FC236}">
                  <a16:creationId xmlns:a16="http://schemas.microsoft.com/office/drawing/2014/main" id="{8F027DF3-F1EC-32CC-0A1C-6CEB40AF6B10}"/>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5" name="Freeform: Shape 4">
              <a:extLst>
                <a:ext uri="{FF2B5EF4-FFF2-40B4-BE49-F238E27FC236}">
                  <a16:creationId xmlns:a16="http://schemas.microsoft.com/office/drawing/2014/main" id="{031CE576-56B1-E824-7CD3-CD59D4B6E131}"/>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51847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x Indhold - Collag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1" y="0"/>
            <a:ext cx="6096000" cy="3429000"/>
          </a:xfrm>
          <a:solidFill>
            <a:schemeClr val="bg1">
              <a:lumMod val="95000"/>
            </a:schemeClr>
          </a:solidFill>
        </p:spPr>
        <p:txBody>
          <a:bodyPr bIns="576000" anchor="ctr" anchorCtr="0"/>
          <a:lstStyle>
            <a:lvl1pPr marL="0" indent="0" algn="ctr">
              <a:buNone/>
              <a:defRPr/>
            </a:lvl1pPr>
          </a:lstStyle>
          <a:p>
            <a:r>
              <a:rPr lang="en-US" dirty="0" err="1"/>
              <a:t>Indsæt</a:t>
            </a:r>
            <a:r>
              <a:rPr lang="en-US" dirty="0"/>
              <a:t> </a:t>
            </a:r>
            <a:r>
              <a:rPr lang="en-US" dirty="0" err="1"/>
              <a:t>billede</a:t>
            </a:r>
            <a:endParaRPr lang="da-DK" dirty="0"/>
          </a:p>
        </p:txBody>
      </p:sp>
      <p:sp>
        <p:nvSpPr>
          <p:cNvPr id="2" name="Content Placeholder 6">
            <a:extLst>
              <a:ext uri="{FF2B5EF4-FFF2-40B4-BE49-F238E27FC236}">
                <a16:creationId xmlns:a16="http://schemas.microsoft.com/office/drawing/2014/main" id="{054E7A02-D897-BCD3-B44C-77F4CB36BB48}"/>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2655838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x Indhold - Coll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129C15-988A-86D4-8130-A4337C54AF87}"/>
              </a:ext>
            </a:extLst>
          </p:cNvPr>
          <p:cNvSpPr/>
          <p:nvPr userDrawn="1"/>
        </p:nvSpPr>
        <p:spPr>
          <a:xfrm>
            <a:off x="9158592" y="0"/>
            <a:ext cx="3033408" cy="3429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8426D558-32A7-E390-B1A1-6250A781F19D}"/>
              </a:ext>
            </a:extLst>
          </p:cNvPr>
          <p:cNvSpPr/>
          <p:nvPr userDrawn="1"/>
        </p:nvSpPr>
        <p:spPr>
          <a:xfrm>
            <a:off x="0" y="342900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ctangle 14">
            <a:extLst>
              <a:ext uri="{FF2B5EF4-FFF2-40B4-BE49-F238E27FC236}">
                <a16:creationId xmlns:a16="http://schemas.microsoft.com/office/drawing/2014/main" id="{7ABE6E29-362C-F9A4-8868-C4DFC072CADA}"/>
              </a:ext>
            </a:extLst>
          </p:cNvPr>
          <p:cNvSpPr/>
          <p:nvPr userDrawn="1"/>
        </p:nvSpPr>
        <p:spPr>
          <a:xfrm>
            <a:off x="0" y="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Content Placeholder 6">
            <a:extLst>
              <a:ext uri="{FF2B5EF4-FFF2-40B4-BE49-F238E27FC236}">
                <a16:creationId xmlns:a16="http://schemas.microsoft.com/office/drawing/2014/main" id="{9EA9F677-00FF-52F0-050A-07B082154EAE}"/>
              </a:ext>
            </a:extLst>
          </p:cNvPr>
          <p:cNvSpPr>
            <a:spLocks noGrp="1"/>
          </p:cNvSpPr>
          <p:nvPr>
            <p:ph sz="quarter" idx="10" hasCustomPrompt="1"/>
          </p:nvPr>
        </p:nvSpPr>
        <p:spPr>
          <a:xfrm>
            <a:off x="571500" y="441324"/>
            <a:ext cx="4963538" cy="2564523"/>
          </a:xfrm>
        </p:spPr>
        <p:txBody>
          <a:bodyPr bIns="0" anchor="ctr" anchorCtr="0"/>
          <a:lstStyle>
            <a:lvl1pPr marL="0" indent="0" algn="ctr">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
        <p:nvSpPr>
          <p:cNvPr id="9" name="Content Placeholder 8">
            <a:extLst>
              <a:ext uri="{FF2B5EF4-FFF2-40B4-BE49-F238E27FC236}">
                <a16:creationId xmlns:a16="http://schemas.microsoft.com/office/drawing/2014/main" id="{58B0D7DA-A290-8A26-D0EE-DFF49DB94319}"/>
              </a:ext>
            </a:extLst>
          </p:cNvPr>
          <p:cNvSpPr>
            <a:spLocks noGrp="1"/>
          </p:cNvSpPr>
          <p:nvPr>
            <p:ph sz="quarter" idx="11" hasCustomPrompt="1"/>
          </p:nvPr>
        </p:nvSpPr>
        <p:spPr>
          <a:xfrm>
            <a:off x="571500" y="3852153"/>
            <a:ext cx="4963538" cy="2564522"/>
          </a:xfrm>
          <a:noFill/>
        </p:spPr>
        <p:txBody>
          <a:bodyPr bIns="972000" anchor="ctr" anchorCtr="0"/>
          <a:lstStyle>
            <a:lvl1pPr marL="0" indent="0" algn="ctr">
              <a:buNone/>
              <a:defRPr/>
            </a:lvl1pPr>
            <a:lvl2pPr marL="288000" indent="0">
              <a:buNone/>
              <a:defRPr/>
            </a:lvl2pPr>
          </a:lstStyle>
          <a:p>
            <a:pPr lvl="0"/>
            <a:r>
              <a:rPr lang="en-US" dirty="0" err="1"/>
              <a:t>Indsæt</a:t>
            </a:r>
            <a:r>
              <a:rPr lang="en-US" dirty="0"/>
              <a:t> </a:t>
            </a:r>
            <a:r>
              <a:rPr lang="en-US" dirty="0" err="1"/>
              <a:t>indhold</a:t>
            </a:r>
            <a:endParaRPr lang="en-US" dirty="0"/>
          </a:p>
        </p:txBody>
      </p:sp>
      <p:sp>
        <p:nvSpPr>
          <p:cNvPr id="3" name="Picture Placeholder 2">
            <a:extLst>
              <a:ext uri="{FF2B5EF4-FFF2-40B4-BE49-F238E27FC236}">
                <a16:creationId xmlns:a16="http://schemas.microsoft.com/office/drawing/2014/main" id="{CDC24960-80F9-E329-EF1E-C46D904F5BFB}"/>
              </a:ext>
            </a:extLst>
          </p:cNvPr>
          <p:cNvSpPr>
            <a:spLocks noGrp="1"/>
          </p:cNvSpPr>
          <p:nvPr>
            <p:ph type="pic" sz="quarter" idx="15" hasCustomPrompt="1"/>
          </p:nvPr>
        </p:nvSpPr>
        <p:spPr>
          <a:xfrm>
            <a:off x="6096000" y="0"/>
            <a:ext cx="3062592" cy="3429000"/>
          </a:xfrm>
          <a:solidFill>
            <a:schemeClr val="bg1">
              <a:lumMod val="95000"/>
            </a:schemeClr>
          </a:solidFill>
        </p:spPr>
        <p:txBody>
          <a:bodyPr bIns="576000" anchor="ctr" anchorCtr="0"/>
          <a:lstStyle>
            <a:lvl1pPr marL="0" indent="0" algn="ctr">
              <a:buNone/>
              <a:defRPr/>
            </a:lvl1pPr>
          </a:lstStyle>
          <a:p>
            <a:r>
              <a:rPr lang="en-US" dirty="0" err="1"/>
              <a:t>Indsæt</a:t>
            </a:r>
            <a:r>
              <a:rPr lang="en-US" dirty="0"/>
              <a:t> </a:t>
            </a:r>
            <a:r>
              <a:rPr lang="en-US" dirty="0" err="1"/>
              <a:t>billede</a:t>
            </a:r>
            <a:endParaRPr lang="da-DK" dirty="0"/>
          </a:p>
        </p:txBody>
      </p:sp>
      <p:sp>
        <p:nvSpPr>
          <p:cNvPr id="6" name="Text Placeholder 5">
            <a:extLst>
              <a:ext uri="{FF2B5EF4-FFF2-40B4-BE49-F238E27FC236}">
                <a16:creationId xmlns:a16="http://schemas.microsoft.com/office/drawing/2014/main" id="{B58237CD-21A2-A8F3-657E-33D66C90D492}"/>
              </a:ext>
            </a:extLst>
          </p:cNvPr>
          <p:cNvSpPr>
            <a:spLocks noGrp="1"/>
          </p:cNvSpPr>
          <p:nvPr>
            <p:ph type="body" sz="quarter" idx="17" hasCustomPrompt="1"/>
          </p:nvPr>
        </p:nvSpPr>
        <p:spPr>
          <a:xfrm>
            <a:off x="10010775" y="1133342"/>
            <a:ext cx="1326812" cy="695530"/>
          </a:xfrm>
        </p:spPr>
        <p:txBody>
          <a:bodyPr/>
          <a:lstStyle>
            <a:lvl1pPr marL="0" indent="0" algn="ctr">
              <a:lnSpc>
                <a:spcPct val="95000"/>
              </a:lnSpc>
              <a:spcAft>
                <a:spcPts val="0"/>
              </a:spcAft>
              <a:buNone/>
              <a:defRPr sz="5200">
                <a:solidFill>
                  <a:schemeClr val="tx2"/>
                </a:solidFill>
                <a:latin typeface="+mj-lt"/>
              </a:defRPr>
            </a:lvl1pPr>
          </a:lstStyle>
          <a:p>
            <a:pPr lvl="0"/>
            <a:r>
              <a:rPr lang="en-US" dirty="0"/>
              <a:t>xx</a:t>
            </a:r>
            <a:endParaRPr lang="da-DK" dirty="0"/>
          </a:p>
        </p:txBody>
      </p:sp>
      <p:sp>
        <p:nvSpPr>
          <p:cNvPr id="10" name="Text Placeholder 9">
            <a:extLst>
              <a:ext uri="{FF2B5EF4-FFF2-40B4-BE49-F238E27FC236}">
                <a16:creationId xmlns:a16="http://schemas.microsoft.com/office/drawing/2014/main" id="{761D0494-9CA5-EA5A-76FF-4DD8CBBFF762}"/>
              </a:ext>
            </a:extLst>
          </p:cNvPr>
          <p:cNvSpPr>
            <a:spLocks noGrp="1"/>
          </p:cNvSpPr>
          <p:nvPr>
            <p:ph type="body" sz="quarter" idx="18" hasCustomPrompt="1"/>
          </p:nvPr>
        </p:nvSpPr>
        <p:spPr>
          <a:xfrm>
            <a:off x="10010775" y="1833905"/>
            <a:ext cx="1326812" cy="442570"/>
          </a:xfrm>
        </p:spPr>
        <p:txBody>
          <a:bodyPr/>
          <a:lstStyle>
            <a:lvl1pPr marL="0" indent="0" algn="ctr">
              <a:lnSpc>
                <a:spcPct val="95000"/>
              </a:lnSpc>
              <a:spcAft>
                <a:spcPts val="0"/>
              </a:spcAft>
              <a:buNone/>
              <a:defRPr sz="900">
                <a:solidFill>
                  <a:schemeClr val="tx2"/>
                </a:solidFill>
              </a:defRPr>
            </a:lvl1pPr>
          </a:lstStyle>
          <a:p>
            <a:pPr lvl="0"/>
            <a:r>
              <a:rPr lang="en-US" dirty="0" err="1"/>
              <a:t>Indsæt</a:t>
            </a:r>
            <a:r>
              <a:rPr lang="en-US" dirty="0"/>
              <a:t> </a:t>
            </a:r>
            <a:r>
              <a:rPr lang="en-US" dirty="0" err="1"/>
              <a:t>tekst</a:t>
            </a:r>
            <a:r>
              <a:rPr lang="en-US" dirty="0"/>
              <a:t> her</a:t>
            </a:r>
            <a:endParaRPr lang="da-DK" dirty="0"/>
          </a:p>
        </p:txBody>
      </p:sp>
      <p:sp>
        <p:nvSpPr>
          <p:cNvPr id="2" name="Content Placeholder 6">
            <a:extLst>
              <a:ext uri="{FF2B5EF4-FFF2-40B4-BE49-F238E27FC236}">
                <a16:creationId xmlns:a16="http://schemas.microsoft.com/office/drawing/2014/main" id="{3BDC0299-EF52-F5D7-69CB-C35EBB1EFBF3}"/>
              </a:ext>
            </a:extLst>
          </p:cNvPr>
          <p:cNvSpPr>
            <a:spLocks noGrp="1"/>
          </p:cNvSpPr>
          <p:nvPr>
            <p:ph sz="quarter" idx="16" hasCustomPrompt="1"/>
          </p:nvPr>
        </p:nvSpPr>
        <p:spPr>
          <a:xfrm>
            <a:off x="6662232" y="3861238"/>
            <a:ext cx="4963538" cy="2564523"/>
          </a:xfrm>
        </p:spPr>
        <p:txBody>
          <a:bodyPr bIns="0" anchor="ctr" anchorCtr="0"/>
          <a:lstStyle>
            <a:lvl1pPr marL="0" indent="0" algn="ctr">
              <a:lnSpc>
                <a:spcPct val="95000"/>
              </a:lnSpc>
              <a:spcAft>
                <a:spcPts val="0"/>
              </a:spcAft>
              <a:buNone/>
              <a:defRPr sz="1800">
                <a:solidFill>
                  <a:schemeClr val="tx2"/>
                </a:solidFill>
                <a:latin typeface="LFPressSerifOffc" panose="020B0604020202020204" charset="0"/>
              </a:defRPr>
            </a:lvl1pPr>
            <a:lvl2pPr marL="288000" indent="0">
              <a:buNone/>
              <a:defRPr/>
            </a:lvl2pPr>
          </a:lstStyle>
          <a:p>
            <a:pPr lvl="0"/>
            <a:r>
              <a:rPr lang="en-US" dirty="0" err="1"/>
              <a:t>Indsæt</a:t>
            </a:r>
            <a:r>
              <a:rPr lang="en-US" dirty="0"/>
              <a:t> </a:t>
            </a:r>
            <a:r>
              <a:rPr lang="en-US" dirty="0" err="1"/>
              <a:t>indhold</a:t>
            </a:r>
            <a:endParaRPr lang="en-US" dirty="0"/>
          </a:p>
        </p:txBody>
      </p:sp>
    </p:spTree>
    <p:extLst>
      <p:ext uri="{BB962C8B-B14F-4D97-AF65-F5344CB8AC3E}">
        <p14:creationId xmlns:p14="http://schemas.microsoft.com/office/powerpoint/2010/main" val="137272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 + 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9FAFE-45D3-895C-4DF6-3D1A2F211230}"/>
              </a:ext>
            </a:extLst>
          </p:cNvPr>
          <p:cNvSpPr>
            <a:spLocks noGrp="1"/>
          </p:cNvSpPr>
          <p:nvPr>
            <p:ph type="title" hasCustomPrompt="1"/>
          </p:nvPr>
        </p:nvSpPr>
        <p:spPr/>
        <p:txBody>
          <a:bodyPr/>
          <a:lstStyle>
            <a:lvl1pPr>
              <a:defRPr/>
            </a:lvl1pPr>
          </a:lstStyle>
          <a:p>
            <a:r>
              <a:rPr lang="da-DK" noProof="0"/>
              <a:t>Overskrift i en til to linjer                            lorem ipsum dolor lip</a:t>
            </a:r>
          </a:p>
        </p:txBody>
      </p:sp>
      <p:sp>
        <p:nvSpPr>
          <p:cNvPr id="4" name="Content Placeholder 3">
            <a:extLst>
              <a:ext uri="{FF2B5EF4-FFF2-40B4-BE49-F238E27FC236}">
                <a16:creationId xmlns:a16="http://schemas.microsoft.com/office/drawing/2014/main" id="{4B3CA0B1-3EE6-5FA2-BAE4-46395D2BB13E}"/>
              </a:ext>
            </a:extLst>
          </p:cNvPr>
          <p:cNvSpPr>
            <a:spLocks noGrp="1"/>
          </p:cNvSpPr>
          <p:nvPr>
            <p:ph sz="quarter" idx="11" hasCustomPrompt="1"/>
          </p:nvPr>
        </p:nvSpPr>
        <p:spPr>
          <a:xfrm>
            <a:off x="571500" y="2276475"/>
            <a:ext cx="9159876" cy="3502025"/>
          </a:xfrm>
        </p:spPr>
        <p:txBody>
          <a:bodyPr/>
          <a:lstStyle/>
          <a:p>
            <a:pPr lvl="0"/>
            <a:r>
              <a:rPr lang="da-DK" dirty="0"/>
              <a:t>Indsæt tekst her – klik forøg eller formindsk listeniveau for at skifte imellem </a:t>
            </a:r>
            <a:r>
              <a:rPr lang="da-DK" dirty="0" err="1"/>
              <a:t>tekstniveauer</a:t>
            </a:r>
            <a:endParaRPr lang="da-DK" dirty="0"/>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5" name="Text Placeholder 4">
            <a:extLst>
              <a:ext uri="{FF2B5EF4-FFF2-40B4-BE49-F238E27FC236}">
                <a16:creationId xmlns:a16="http://schemas.microsoft.com/office/drawing/2014/main" id="{6B7CC3C4-7D36-B819-497B-AB9BBCF4C02C}"/>
              </a:ext>
            </a:extLst>
          </p:cNvPr>
          <p:cNvSpPr>
            <a:spLocks noGrp="1"/>
          </p:cNvSpPr>
          <p:nvPr>
            <p:ph type="body" sz="quarter" idx="12" hasCustomPrompt="1"/>
          </p:nvPr>
        </p:nvSpPr>
        <p:spPr>
          <a:xfrm>
            <a:off x="10010775" y="2466224"/>
            <a:ext cx="1609725" cy="3312276"/>
          </a:xfrm>
        </p:spPr>
        <p:txBody>
          <a:bodyPr/>
          <a:lstStyle>
            <a:lvl1pPr marL="0" indent="0">
              <a:lnSpc>
                <a:spcPct val="95000"/>
              </a:lnSpc>
              <a:spcAft>
                <a:spcPts val="0"/>
              </a:spcAft>
              <a:buNone/>
              <a:defRPr sz="1200"/>
            </a:lvl1pPr>
          </a:lstStyle>
          <a:p>
            <a:pPr lvl="0"/>
            <a:r>
              <a:rPr lang="en-US" dirty="0" err="1"/>
              <a:t>Indsæt</a:t>
            </a:r>
            <a:r>
              <a:rPr lang="en-US" dirty="0"/>
              <a:t> </a:t>
            </a:r>
            <a:r>
              <a:rPr lang="en-US" dirty="0" err="1"/>
              <a:t>tekst</a:t>
            </a:r>
            <a:r>
              <a:rPr lang="en-US" dirty="0"/>
              <a:t> her</a:t>
            </a:r>
          </a:p>
        </p:txBody>
      </p:sp>
    </p:spTree>
    <p:extLst>
      <p:ext uri="{BB962C8B-B14F-4D97-AF65-F5344CB8AC3E}">
        <p14:creationId xmlns:p14="http://schemas.microsoft.com/office/powerpoint/2010/main" val="2109655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lede baggrund">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A57E5A-A3B1-FBDC-315D-044E27AAE78C}"/>
              </a:ext>
            </a:extLst>
          </p:cNvPr>
          <p:cNvSpPr>
            <a:spLocks noGrp="1"/>
          </p:cNvSpPr>
          <p:nvPr>
            <p:ph type="pic" sz="quarter" idx="12" hasCustomPrompt="1"/>
          </p:nvPr>
        </p:nvSpPr>
        <p:spPr>
          <a:xfrm>
            <a:off x="0" y="0"/>
            <a:ext cx="12192000" cy="6858000"/>
          </a:xfrm>
          <a:solidFill>
            <a:schemeClr val="accent6"/>
          </a:solidFill>
        </p:spPr>
        <p:txBody>
          <a:bodyPr bIns="504000" anchor="ctr" anchorCtr="0"/>
          <a:lstStyle>
            <a:lvl1pPr marL="0" indent="0" algn="ctr">
              <a:buNone/>
              <a:defRPr/>
            </a:lvl1pPr>
          </a:lstStyle>
          <a:p>
            <a:r>
              <a:rPr lang="da-DK" dirty="0"/>
              <a:t>Indsæt billede</a:t>
            </a:r>
          </a:p>
        </p:txBody>
      </p:sp>
      <p:sp>
        <p:nvSpPr>
          <p:cNvPr id="5" name="Text Placeholder 4">
            <a:extLst>
              <a:ext uri="{FF2B5EF4-FFF2-40B4-BE49-F238E27FC236}">
                <a16:creationId xmlns:a16="http://schemas.microsoft.com/office/drawing/2014/main" id="{937D4BCF-0E12-801F-C5B4-48E14EF5925C}"/>
              </a:ext>
            </a:extLst>
          </p:cNvPr>
          <p:cNvSpPr>
            <a:spLocks noGrp="1" noRot="1" noMove="1" noResize="1" noEditPoints="1" noAdjustHandles="1" noChangeArrowheads="1" noChangeShapeType="1"/>
          </p:cNvSpPr>
          <p:nvPr>
            <p:ph type="body" sz="quarter" idx="11" hasCustomPrompt="1"/>
          </p:nvPr>
        </p:nvSpPr>
        <p:spPr>
          <a:xfrm>
            <a:off x="10857360" y="5991228"/>
            <a:ext cx="763139" cy="43378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da-DK" dirty="0"/>
              <a:t>   </a:t>
            </a:r>
          </a:p>
        </p:txBody>
      </p:sp>
    </p:spTree>
    <p:extLst>
      <p:ext uri="{BB962C8B-B14F-4D97-AF65-F5344CB8AC3E}">
        <p14:creationId xmlns:p14="http://schemas.microsoft.com/office/powerpoint/2010/main" val="2609453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ak - Grøn baggrund">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7FACC0-2983-1990-3941-F8536456E0B3}"/>
              </a:ext>
            </a:extLst>
          </p:cNvPr>
          <p:cNvSpPr txBox="1"/>
          <p:nvPr userDrawn="1"/>
        </p:nvSpPr>
        <p:spPr>
          <a:xfrm>
            <a:off x="571500" y="623197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1081762"/>
            <a:ext cx="3495675" cy="1308050"/>
          </a:xfrm>
          <a:prstGeom prst="rect">
            <a:avLst/>
          </a:prstGeom>
          <a:noFill/>
        </p:spPr>
        <p:txBody>
          <a:bodyPr wrap="square" lIns="0" tIns="0" rIns="0" bIns="0" rtlCol="0">
            <a:spAutoFit/>
          </a:bodyPr>
          <a:lstStyle/>
          <a:p>
            <a:pPr>
              <a:lnSpc>
                <a:spcPct val="85000"/>
              </a:lnSpc>
            </a:pPr>
            <a:r>
              <a:rPr lang="da-DK" sz="10000" spc="0" baseline="0" dirty="0">
                <a:solidFill>
                  <a:schemeClr val="bg1"/>
                </a:solidFill>
                <a:latin typeface="+mj-lt"/>
              </a:rPr>
              <a:t>Tak.</a:t>
            </a:r>
          </a:p>
        </p:txBody>
      </p:sp>
      <p:sp>
        <p:nvSpPr>
          <p:cNvPr id="4" name="Text Placeholder 3">
            <a:extLst>
              <a:ext uri="{FF2B5EF4-FFF2-40B4-BE49-F238E27FC236}">
                <a16:creationId xmlns:a16="http://schemas.microsoft.com/office/drawing/2014/main" id="{7282F5D9-5288-8350-2C07-8B9EF7612764}"/>
              </a:ext>
            </a:extLst>
          </p:cNvPr>
          <p:cNvSpPr>
            <a:spLocks noGrp="1"/>
          </p:cNvSpPr>
          <p:nvPr>
            <p:ph type="body" sz="quarter" idx="10" hasCustomPrompt="1"/>
          </p:nvPr>
        </p:nvSpPr>
        <p:spPr>
          <a:xfrm>
            <a:off x="571500" y="50567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dirty="0"/>
              <a:t>mail@lf.dk                                                      +45 21882324</a:t>
            </a:r>
            <a:endParaRPr lang="en-US" dirty="0"/>
          </a:p>
        </p:txBody>
      </p:sp>
      <p:sp>
        <p:nvSpPr>
          <p:cNvPr id="6" name="Text Placeholder 3">
            <a:extLst>
              <a:ext uri="{FF2B5EF4-FFF2-40B4-BE49-F238E27FC236}">
                <a16:creationId xmlns:a16="http://schemas.microsoft.com/office/drawing/2014/main" id="{9BE88354-808F-F4CA-FC68-1424644FE94D}"/>
              </a:ext>
            </a:extLst>
          </p:cNvPr>
          <p:cNvSpPr>
            <a:spLocks noGrp="1"/>
          </p:cNvSpPr>
          <p:nvPr>
            <p:ph type="body" sz="quarter" idx="11" hasCustomPrompt="1"/>
          </p:nvPr>
        </p:nvSpPr>
        <p:spPr>
          <a:xfrm>
            <a:off x="571500" y="4599543"/>
            <a:ext cx="2405164" cy="292388"/>
          </a:xfrm>
        </p:spPr>
        <p:txBody>
          <a:bodyPr anchor="t" anchorCtr="0">
            <a:noAutofit/>
          </a:bodyPr>
          <a:lstStyle>
            <a:lvl1pPr marL="0" indent="0">
              <a:lnSpc>
                <a:spcPct val="95000"/>
              </a:lnSpc>
              <a:spcAft>
                <a:spcPts val="0"/>
              </a:spcAft>
              <a:buNone/>
              <a:defRPr sz="1000" spc="50" baseline="0">
                <a:solidFill>
                  <a:schemeClr val="bg1"/>
                </a:solidFill>
              </a:defRPr>
            </a:lvl1pPr>
            <a:lvl2pPr marL="288000" indent="0">
              <a:buNone/>
              <a:defRPr/>
            </a:lvl2pPr>
          </a:lstStyle>
          <a:p>
            <a:pPr lvl="0"/>
            <a:r>
              <a:rPr lang="da-DK" dirty="0"/>
              <a:t>Navn Navnesen                                          Titel</a:t>
            </a:r>
            <a:endParaRPr lang="en-US" dirty="0"/>
          </a:p>
        </p:txBody>
      </p:sp>
      <p:grpSp>
        <p:nvGrpSpPr>
          <p:cNvPr id="2" name="Group 1">
            <a:extLst>
              <a:ext uri="{FF2B5EF4-FFF2-40B4-BE49-F238E27FC236}">
                <a16:creationId xmlns:a16="http://schemas.microsoft.com/office/drawing/2014/main" id="{BB9A4DB7-947C-A02E-3FB0-B4311C016CAD}"/>
              </a:ext>
            </a:extLst>
          </p:cNvPr>
          <p:cNvGrpSpPr/>
          <p:nvPr userDrawn="1"/>
        </p:nvGrpSpPr>
        <p:grpSpPr>
          <a:xfrm>
            <a:off x="10857361" y="5991228"/>
            <a:ext cx="762848" cy="433398"/>
            <a:chOff x="10857361" y="5991228"/>
            <a:chExt cx="762848" cy="433398"/>
          </a:xfrm>
        </p:grpSpPr>
        <p:sp>
          <p:nvSpPr>
            <p:cNvPr id="3" name="Freeform: Shape 2">
              <a:extLst>
                <a:ext uri="{FF2B5EF4-FFF2-40B4-BE49-F238E27FC236}">
                  <a16:creationId xmlns:a16="http://schemas.microsoft.com/office/drawing/2014/main" id="{A8C3914E-0137-F09B-B422-D70A426FA18D}"/>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7" name="Freeform: Shape 6">
              <a:extLst>
                <a:ext uri="{FF2B5EF4-FFF2-40B4-BE49-F238E27FC236}">
                  <a16:creationId xmlns:a16="http://schemas.microsoft.com/office/drawing/2014/main" id="{743871A3-0D2D-4A21-7D71-D41A818A60D5}"/>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
        <p:nvSpPr>
          <p:cNvPr id="10" name="Text Placeholder 9">
            <a:extLst>
              <a:ext uri="{FF2B5EF4-FFF2-40B4-BE49-F238E27FC236}">
                <a16:creationId xmlns:a16="http://schemas.microsoft.com/office/drawing/2014/main" id="{EF5F128D-0483-7A2D-21F6-BF86942E6E92}"/>
              </a:ext>
            </a:extLst>
          </p:cNvPr>
          <p:cNvSpPr>
            <a:spLocks noGrp="1"/>
          </p:cNvSpPr>
          <p:nvPr>
            <p:ph type="body" sz="quarter" idx="12" hasCustomPrompt="1"/>
          </p:nvPr>
        </p:nvSpPr>
        <p:spPr>
          <a:xfrm>
            <a:off x="571500" y="5661211"/>
            <a:ext cx="2405164" cy="181536"/>
          </a:xfrm>
        </p:spPr>
        <p:txBody>
          <a:bodyPr/>
          <a:lstStyle>
            <a:lvl1pPr marL="0" indent="0">
              <a:lnSpc>
                <a:spcPct val="95000"/>
              </a:lnSpc>
              <a:spcAft>
                <a:spcPts val="0"/>
              </a:spcAft>
              <a:buNone/>
              <a:defRPr sz="1000">
                <a:solidFill>
                  <a:schemeClr val="bg1"/>
                </a:solidFill>
              </a:defRPr>
            </a:lvl1pPr>
            <a:lvl2pPr marL="288000" indent="0">
              <a:buNone/>
              <a:defRPr sz="1000"/>
            </a:lvl2pPr>
            <a:lvl3pPr>
              <a:defRPr sz="1000"/>
            </a:lvl3pPr>
            <a:lvl4pPr>
              <a:defRPr sz="1000"/>
            </a:lvl4pPr>
            <a:lvl5pPr>
              <a:defRPr sz="1000"/>
            </a:lvl5pPr>
          </a:lstStyle>
          <a:p>
            <a:pPr lvl="0"/>
            <a:r>
              <a:rPr lang="en-US" dirty="0" err="1"/>
              <a:t>Url-adresse</a:t>
            </a:r>
            <a:endParaRPr lang="en-US" dirty="0"/>
          </a:p>
        </p:txBody>
      </p:sp>
    </p:spTree>
    <p:extLst>
      <p:ext uri="{BB962C8B-B14F-4D97-AF65-F5344CB8AC3E}">
        <p14:creationId xmlns:p14="http://schemas.microsoft.com/office/powerpoint/2010/main" val="56586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71500" y="1607606"/>
            <a:ext cx="2271952" cy="444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dirty="0">
                <a:solidFill>
                  <a:srgbClr val="66BC84"/>
                </a:solidFill>
                <a:latin typeface="LFPressSansOffc dBold" panose="00000700000000000000" pitchFamily="2" charset="0"/>
                <a:cs typeface="Arial" panose="020B0604020202020204" pitchFamily="34" charset="0"/>
              </a:rPr>
              <a:t>Skrifttype</a:t>
            </a:r>
            <a:endParaRPr lang="da-DK" altLang="da-DK" sz="1400" b="0" noProof="1">
              <a:solidFill>
                <a:srgbClr val="66BC84"/>
              </a:solidFill>
              <a:latin typeface="LFPressSansOffc dBold" panose="00000700000000000000" pitchFamily="2"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Forøg Listeniveau </a:t>
            </a:r>
            <a:r>
              <a:rPr lang="da-DK" altLang="da-DK" sz="900" b="0" noProof="1">
                <a:solidFill>
                  <a:schemeClr val="tx1"/>
                </a:solidFill>
                <a:latin typeface="+mn-lt"/>
                <a:cs typeface="Arial" panose="020B0604020202020204" pitchFamily="34" charset="0"/>
              </a:rPr>
              <a:t>for at gå frem i tekst-niveauer. For at gå tilbage i tekst-niveauer, brug </a:t>
            </a:r>
            <a:r>
              <a:rPr lang="da-DK" altLang="da-DK" sz="900" b="1" noProof="1">
                <a:solidFill>
                  <a:schemeClr val="tx1"/>
                </a:solidFill>
                <a:latin typeface="+mn-lt"/>
                <a:cs typeface="Arial" panose="020B0604020202020204" pitchFamily="34" charset="0"/>
              </a:rPr>
              <a:t>Formindsk Listeniveau</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Punktopstilling</a:t>
            </a:r>
            <a:r>
              <a:rPr lang="da-DK" altLang="da-DK" sz="900" b="0" noProof="1">
                <a:solidFill>
                  <a:schemeClr val="tx1"/>
                </a:solidFill>
                <a:latin typeface="+mn-lt"/>
                <a:cs typeface="Arial" panose="020B0604020202020204" pitchFamily="34" charset="0"/>
              </a:rPr>
              <a:t> knappen for at sætte korrekt punkttegn på igen.</a:t>
            </a:r>
          </a:p>
          <a:p>
            <a:pPr marL="0" marR="0" lvl="0" indent="0" algn="l" defTabSz="914400" rtl="0" eaLnBrk="1" fontAlgn="auto" latinLnBrk="0" hangingPunct="1">
              <a:lnSpc>
                <a:spcPct val="11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Niveau 1-3 er til punktopstillinger.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er til mellemrubrikker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5 er til fremhævet tekst og citater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6 er ens med slide titel overskrift</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1400" b="0"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Farver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Farverne findes under Brugerdefinerede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farver. Hhv. Mørk grøn, Grå, Rød og Ekstra Grøn inkl. 60% og 30% tintede udgaver.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Ekstra Grøn bruges til mellemrubrikker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(Niveau 4) og fremhævede tekster (Niveau 5).</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54926" y="1607606"/>
            <a:ext cx="3002126" cy="47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da-DK" sz="1400" dirty="0">
                <a:solidFill>
                  <a:srgbClr val="66BC84"/>
                </a:solidFill>
                <a:latin typeface="LFPressSansOffc dBold" panose="00000700000000000000" pitchFamily="2" charset="0"/>
                <a:cs typeface="Arial" panose="020B0604020202020204" pitchFamily="34" charset="0"/>
              </a:rPr>
              <a:t>Billeder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dirty="0">
                <a:solidFill>
                  <a:srgbClr val="66BC84"/>
                </a:solidFill>
                <a:latin typeface="LFPressSansOffc dBold" panose="00000700000000000000" pitchFamily="2" charset="0"/>
                <a:cs typeface="Arial" panose="020B0604020202020204" pitchFamily="34" charset="0"/>
              </a:rPr>
              <a:t>Tabeller</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Tabeldesign </a:t>
            </a:r>
            <a:r>
              <a:rPr lang="da-DK" altLang="da-DK" sz="900" b="0" noProof="1">
                <a:solidFill>
                  <a:schemeClr val="tx1"/>
                </a:solidFill>
                <a:latin typeface="+mn-lt"/>
                <a:cs typeface="Arial" panose="020B0604020202020204" pitchFamily="34" charset="0"/>
              </a:rPr>
              <a:t>vælg kun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Kolonneoverskrift</a:t>
            </a:r>
            <a:r>
              <a:rPr lang="da-DK" altLang="da-DK" sz="900" b="0" noProof="1">
                <a:solidFill>
                  <a:schemeClr val="tx1"/>
                </a:solidFill>
                <a:latin typeface="+mn-lt"/>
                <a:cs typeface="Arial" panose="020B0604020202020204" pitchFamily="34" charset="0"/>
              </a:rPr>
              <a:t>  og Lyst layout 1.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Fravælg den øverst kant.</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Ved tekststørrelse på 12 pkt sæt marginer til 0 mm, centrer tekst vertikalt og </a:t>
            </a:r>
            <a:r>
              <a:rPr lang="da-DK" altLang="da-DK" sz="900" b="1" noProof="1">
                <a:solidFill>
                  <a:schemeClr val="tx1"/>
                </a:solidFill>
                <a:latin typeface="+mn-lt"/>
                <a:cs typeface="Arial" panose="020B0604020202020204" pitchFamily="34" charset="0"/>
              </a:rPr>
              <a:t>Tabelrækkehøjde</a:t>
            </a:r>
            <a:r>
              <a:rPr lang="da-DK" altLang="da-DK" sz="900" b="0" noProof="1">
                <a:solidFill>
                  <a:schemeClr val="tx1"/>
                </a:solidFill>
                <a:latin typeface="+mn-lt"/>
                <a:cs typeface="Arial" panose="020B0604020202020204" pitchFamily="34" charset="0"/>
              </a:rPr>
              <a:t> til 0,78 cm i fanen </a:t>
            </a:r>
            <a:r>
              <a:rPr lang="da-DK" altLang="da-DK" sz="900" b="1" noProof="1">
                <a:solidFill>
                  <a:schemeClr val="tx1"/>
                </a:solidFill>
                <a:latin typeface="+mn-lt"/>
                <a:cs typeface="Arial" panose="020B0604020202020204" pitchFamily="34" charset="0"/>
              </a:rPr>
              <a:t>Layout </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sz="1400" b="0" i="0" u="none" strike="noStrike" kern="1200" cap="none" spc="0" normalizeH="0" baseline="0" noProof="0" dirty="0">
                <a:ln>
                  <a:noFill/>
                </a:ln>
                <a:solidFill>
                  <a:srgbClr val="66BC84"/>
                </a:solidFill>
                <a:effectLst/>
                <a:uLnTx/>
                <a:uFillTx/>
                <a:latin typeface="LFPressSansOffc dBold" panose="00000700000000000000" pitchFamily="2" charset="0"/>
                <a:ea typeface="+mn-ea"/>
                <a:cs typeface="Arial" panose="020B0604020202020204" pitchFamily="34" charset="0"/>
              </a:rPr>
              <a:t>Grafer</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Kurvedigrammer</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fyldes med Mønsterudfyldning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og Diagonale striber: Brede opadgående.</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1" i="0" u="none" strike="noStrike" kern="1200" cap="none" spc="0" normalizeH="0" baseline="0" noProof="1">
                <a:ln>
                  <a:noFill/>
                </a:ln>
                <a:solidFill>
                  <a:prstClr val="black"/>
                </a:solidFill>
                <a:effectLst/>
                <a:uLnTx/>
                <a:uFillTx/>
                <a:latin typeface="+mn-lt"/>
                <a:ea typeface="+mn-ea"/>
                <a:cs typeface="Arial" panose="020B0604020202020204" pitchFamily="34" charset="0"/>
              </a:rPr>
              <a:t>Søjlediagrammers</a:t>
            </a: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 første 6 datasæt indfarves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automatisk korrekt ud fra de sidste 6 Temafarver. </a:t>
            </a:r>
          </a:p>
          <a:p>
            <a:pPr marL="0" marR="0" lvl="0" indent="0" algn="l" defTabSz="914400" rtl="0" eaLnBrk="1" fontAlgn="auto" latinLnBrk="0" hangingPunct="1">
              <a:lnSpc>
                <a:spcPct val="110000"/>
              </a:lnSpc>
              <a:spcBef>
                <a:spcPts val="0"/>
              </a:spcBef>
              <a:spcAft>
                <a:spcPts val="600"/>
              </a:spcAft>
              <a:buClrTx/>
              <a:buSzTx/>
              <a:buFontTx/>
              <a:buNone/>
              <a:tabLst/>
              <a:defRPr/>
            </a:pP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Det 7. og frem skal indfarves manuelt.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Brug de røde farver, som defineret i </a:t>
            </a:r>
            <a:b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br>
            <a:r>
              <a:rPr kumimoji="0" lang="da-DK" altLang="da-DK" sz="900" b="0" i="0" u="none" strike="noStrike" kern="1200" cap="none" spc="0" normalizeH="0" baseline="0" noProof="1">
                <a:ln>
                  <a:noFill/>
                </a:ln>
                <a:solidFill>
                  <a:prstClr val="black"/>
                </a:solidFill>
                <a:effectLst/>
                <a:uLnTx/>
                <a:uFillTx/>
                <a:latin typeface="+mn-lt"/>
                <a:ea typeface="+mn-ea"/>
                <a:cs typeface="Arial" panose="020B0604020202020204" pitchFamily="34" charset="0"/>
              </a:rPr>
              <a:t>farvepaletten Brugerdefinerede farver.</a:t>
            </a: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23237" y="1607606"/>
            <a:ext cx="2829391" cy="45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1400" dirty="0">
                <a:solidFill>
                  <a:srgbClr val="66BC84"/>
                </a:solidFill>
                <a:latin typeface="LFPressSansOffc dBold" panose="00000700000000000000" pitchFamily="2" charset="0"/>
                <a:cs typeface="Arial" panose="020B0604020202020204" pitchFamily="34" charset="0"/>
              </a:rPr>
              <a:t>Slides &amp; layouts</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b="1" dirty="0">
                <a:solidFill>
                  <a:schemeClr val="tx1"/>
                </a:solidFill>
                <a:latin typeface="+mn-lt"/>
                <a:cs typeface="Arial" panose="020B0604020202020204" pitchFamily="34" charset="0"/>
              </a:rPr>
              <a:t>Ny slide </a:t>
            </a:r>
            <a:r>
              <a:rPr lang="en-US" sz="900" b="0" dirty="0" err="1">
                <a:solidFill>
                  <a:schemeClr val="tx1"/>
                </a:solidFill>
                <a:latin typeface="+mn-lt"/>
                <a:cs typeface="Arial" panose="020B0604020202020204" pitchFamily="34" charset="0"/>
              </a:rPr>
              <a:t>i</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fanen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Hjem</a:t>
            </a:r>
            <a:r>
              <a:rPr lang="en-US" sz="900" dirty="0">
                <a:solidFill>
                  <a:schemeClr val="tx1"/>
                </a:solidFill>
                <a:latin typeface="+mn-lt"/>
                <a:cs typeface="Arial" panose="020B0604020202020204" pitchFamily="34" charset="0"/>
              </a:rPr>
              <a:t> for at </a:t>
            </a:r>
            <a:r>
              <a:rPr lang="en-US" sz="900" dirty="0" err="1">
                <a:solidFill>
                  <a:schemeClr val="tx1"/>
                </a:solidFill>
                <a:latin typeface="+mn-lt"/>
                <a:cs typeface="Arial" panose="020B0604020202020204" pitchFamily="34" charset="0"/>
              </a:rPr>
              <a:t>indsætte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ny</a:t>
            </a:r>
            <a:r>
              <a:rPr lang="en-US" sz="900" dirty="0">
                <a:solidFill>
                  <a:schemeClr val="tx1"/>
                </a:solidFill>
                <a:latin typeface="+mn-lt"/>
                <a:cs typeface="Arial" panose="020B0604020202020204" pitchFamily="34" charset="0"/>
              </a:rPr>
              <a:t> slide.</a:t>
            </a:r>
          </a:p>
          <a:p>
            <a:pPr marL="0" marR="0" lvl="0" indent="0" algn="l" defTabSz="914400" rtl="0" eaLnBrk="1" fontAlgn="auto" latinLnBrk="0" hangingPunct="1">
              <a:lnSpc>
                <a:spcPct val="110000"/>
              </a:lnSpc>
              <a:spcBef>
                <a:spcPts val="0"/>
              </a:spcBef>
              <a:spcAft>
                <a:spcPts val="600"/>
              </a:spcAft>
              <a:buClrTx/>
              <a:buSzTx/>
              <a:buFontTx/>
              <a:buNone/>
              <a:tabLst/>
              <a:defRPr/>
            </a:pPr>
            <a:r>
              <a:rPr lang="en-US" sz="900" dirty="0">
                <a:solidFill>
                  <a:schemeClr val="tx1"/>
                </a:solidFill>
                <a:latin typeface="+mn-lt"/>
                <a:cs typeface="Arial" panose="020B0604020202020204" pitchFamily="34" charset="0"/>
              </a:rPr>
              <a:t>Skift layout</a:t>
            </a:r>
            <a:br>
              <a:rPr lang="en-US" sz="900" dirty="0">
                <a:solidFill>
                  <a:schemeClr val="tx1"/>
                </a:solidFill>
                <a:latin typeface="+mn-lt"/>
                <a:cs typeface="Arial" panose="020B0604020202020204" pitchFamily="34" charset="0"/>
              </a:rPr>
            </a:b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pilen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ved</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siden</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af</a:t>
            </a:r>
            <a:r>
              <a:rPr lang="en-US" sz="900" dirty="0">
                <a:solidFill>
                  <a:schemeClr val="tx1"/>
                </a:solidFill>
                <a:latin typeface="+mn-lt"/>
                <a:cs typeface="Arial" panose="020B0604020202020204" pitchFamily="34" charset="0"/>
              </a:rPr>
              <a:t> </a:t>
            </a:r>
            <a:r>
              <a:rPr lang="en-US" sz="900" b="1" dirty="0">
                <a:solidFill>
                  <a:schemeClr val="tx1"/>
                </a:solidFill>
                <a:latin typeface="+mn-lt"/>
                <a:cs typeface="Arial" panose="020B0604020202020204" pitchFamily="34" charset="0"/>
              </a:rPr>
              <a:t>Layout</a:t>
            </a:r>
            <a:r>
              <a:rPr lang="en-US" sz="900" dirty="0">
                <a:solidFill>
                  <a:schemeClr val="tx1"/>
                </a:solidFill>
                <a:latin typeface="+mn-lt"/>
                <a:cs typeface="Arial" panose="020B0604020202020204" pitchFamily="34" charset="0"/>
              </a:rPr>
              <a:t> for at se </a:t>
            </a:r>
            <a:r>
              <a:rPr lang="en-US" sz="900" dirty="0" err="1">
                <a:solidFill>
                  <a:schemeClr val="tx1"/>
                </a:solidFill>
                <a:latin typeface="+mn-lt"/>
                <a:cs typeface="Arial" panose="020B0604020202020204" pitchFamily="34" charset="0"/>
              </a:rPr>
              <a:t>en</a:t>
            </a:r>
            <a:r>
              <a:rPr lang="en-US" sz="900" dirty="0">
                <a:solidFill>
                  <a:schemeClr val="tx1"/>
                </a:solidFill>
                <a:latin typeface="+mn-lt"/>
                <a:cs typeface="Arial" panose="020B0604020202020204" pitchFamily="34" charset="0"/>
              </a:rPr>
              <a:t> menu over </a:t>
            </a:r>
            <a:br>
              <a:rPr lang="en-US" sz="900" dirty="0">
                <a:solidFill>
                  <a:schemeClr val="tx1"/>
                </a:solidFill>
                <a:latin typeface="+mn-lt"/>
                <a:cs typeface="Arial" panose="020B0604020202020204" pitchFamily="34" charset="0"/>
              </a:rPr>
            </a:br>
            <a:r>
              <a:rPr lang="en-US" sz="900" dirty="0">
                <a:solidFill>
                  <a:schemeClr val="tx1"/>
                </a:solidFill>
                <a:latin typeface="+mn-lt"/>
                <a:cs typeface="Arial" panose="020B0604020202020204" pitchFamily="34" charset="0"/>
              </a:rPr>
              <a:t>de </a:t>
            </a:r>
            <a:r>
              <a:rPr lang="en-US" sz="900" dirty="0" err="1">
                <a:solidFill>
                  <a:schemeClr val="tx1"/>
                </a:solidFill>
                <a:latin typeface="+mn-lt"/>
                <a:cs typeface="Arial" panose="020B0604020202020204" pitchFamily="34" charset="0"/>
              </a:rPr>
              <a:t>mulige</a:t>
            </a:r>
            <a:r>
              <a:rPr lang="en-US" sz="900" dirty="0">
                <a:solidFill>
                  <a:schemeClr val="tx1"/>
                </a:solidFill>
                <a:latin typeface="+mn-lt"/>
                <a:cs typeface="Arial" panose="020B0604020202020204" pitchFamily="34" charset="0"/>
              </a:rPr>
              <a:t> slide layouts.</a:t>
            </a:r>
          </a:p>
          <a:p>
            <a:pPr eaLnBrk="1" hangingPunct="1">
              <a:lnSpc>
                <a:spcPct val="110000"/>
              </a:lnSpc>
              <a:spcAft>
                <a:spcPts val="600"/>
              </a:spcAft>
              <a:defRPr/>
            </a:pPr>
            <a:r>
              <a:rPr lang="en-US" sz="900" dirty="0" err="1">
                <a:solidFill>
                  <a:schemeClr val="tx1"/>
                </a:solidFill>
                <a:latin typeface="+mn-lt"/>
                <a:cs typeface="Arial" panose="020B0604020202020204" pitchFamily="34" charset="0"/>
              </a:rPr>
              <a:t>Nulstil</a:t>
            </a:r>
            <a:r>
              <a:rPr lang="en-US" sz="900" dirty="0">
                <a:solidFill>
                  <a:schemeClr val="tx1"/>
                </a:solidFill>
                <a:latin typeface="+mn-lt"/>
                <a:cs typeface="Arial" panose="020B0604020202020204" pitchFamily="34" charset="0"/>
              </a:rPr>
              <a:t> slide</a:t>
            </a:r>
            <a:br>
              <a:rPr lang="en-US" sz="900" dirty="0">
                <a:solidFill>
                  <a:schemeClr val="tx1"/>
                </a:solidFill>
                <a:latin typeface="+mn-lt"/>
                <a:cs typeface="Arial" panose="020B0604020202020204" pitchFamily="34" charset="0"/>
              </a:rPr>
            </a:br>
            <a:r>
              <a:rPr lang="en-US" sz="900" dirty="0" err="1">
                <a:solidFill>
                  <a:schemeClr val="tx1"/>
                </a:solidFill>
                <a:latin typeface="+mn-lt"/>
                <a:cs typeface="Arial" panose="020B0604020202020204" pitchFamily="34" charset="0"/>
              </a:rPr>
              <a:t>Klik</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t>
            </a:r>
            <a:r>
              <a:rPr lang="en-US" sz="900" b="1" dirty="0" err="1">
                <a:solidFill>
                  <a:schemeClr val="tx1"/>
                </a:solidFill>
                <a:latin typeface="+mn-lt"/>
                <a:cs typeface="Arial" panose="020B0604020202020204" pitchFamily="34" charset="0"/>
              </a:rPr>
              <a:t>Nulstil</a:t>
            </a:r>
            <a:r>
              <a:rPr lang="en-US" sz="900" dirty="0">
                <a:solidFill>
                  <a:schemeClr val="tx1"/>
                </a:solidFill>
                <a:latin typeface="+mn-lt"/>
                <a:cs typeface="Arial" panose="020B0604020202020204" pitchFamily="34" charset="0"/>
              </a:rPr>
              <a:t> for at </a:t>
            </a:r>
            <a:r>
              <a:rPr lang="en-US" sz="900" dirty="0" err="1">
                <a:solidFill>
                  <a:schemeClr val="tx1"/>
                </a:solidFill>
                <a:latin typeface="+mn-lt"/>
                <a:cs typeface="Arial" panose="020B0604020202020204" pitchFamily="34" charset="0"/>
              </a:rPr>
              <a:t>nulstille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placeringer</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størrelser</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og</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formatering</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på</a:t>
            </a:r>
            <a:r>
              <a:rPr lang="en-US" sz="900" dirty="0">
                <a:solidFill>
                  <a:schemeClr val="tx1"/>
                </a:solidFill>
                <a:latin typeface="+mn-lt"/>
                <a:cs typeface="Arial" panose="020B0604020202020204" pitchFamily="34" charset="0"/>
              </a:rPr>
              <a:t> alle </a:t>
            </a:r>
            <a:r>
              <a:rPr lang="en-US" sz="900" dirty="0" err="1">
                <a:solidFill>
                  <a:schemeClr val="tx1"/>
                </a:solidFill>
                <a:latin typeface="+mn-lt"/>
                <a:cs typeface="Arial" panose="020B0604020202020204" pitchFamily="34" charset="0"/>
              </a:rPr>
              <a:t>pladsholdere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til</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deres</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oprindelige</a:t>
            </a:r>
            <a:r>
              <a:rPr lang="en-US" sz="900" dirty="0">
                <a:solidFill>
                  <a:schemeClr val="tx1"/>
                </a:solidFill>
                <a:latin typeface="+mn-lt"/>
                <a:cs typeface="Arial" panose="020B0604020202020204" pitchFamily="34" charset="0"/>
              </a:rPr>
              <a:t> </a:t>
            </a:r>
            <a:r>
              <a:rPr lang="en-US" sz="900" dirty="0" err="1">
                <a:solidFill>
                  <a:schemeClr val="tx1"/>
                </a:solidFill>
                <a:latin typeface="+mn-lt"/>
                <a:cs typeface="Arial" panose="020B0604020202020204" pitchFamily="34" charset="0"/>
              </a:rPr>
              <a:t>indstilling</a:t>
            </a:r>
            <a:r>
              <a:rPr lang="en-US" sz="900" dirty="0">
                <a:solidFill>
                  <a:schemeClr val="tx1"/>
                </a:solidFill>
                <a:latin typeface="+mn-lt"/>
                <a:cs typeface="Arial" panose="020B0604020202020204" pitchFamily="34" charset="0"/>
              </a:rPr>
              <a:t>.</a:t>
            </a:r>
            <a:r>
              <a:rPr lang="da-DK" altLang="da-DK" sz="900" b="0" noProof="1">
                <a:solidFill>
                  <a:schemeClr val="tx1"/>
                </a:solidFill>
                <a:latin typeface="+mn-lt"/>
                <a:cs typeface="Arial" panose="020B0604020202020204" pitchFamily="34" charset="0"/>
              </a:rPr>
              <a:t> </a:t>
            </a: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sz="1400" dirty="0">
                <a:solidFill>
                  <a:srgbClr val="66BC84"/>
                </a:solidFill>
                <a:latin typeface="LFPressSansOffc dBold" panose="00000700000000000000" pitchFamily="2" charset="0"/>
                <a:cs typeface="Arial" panose="020B0604020202020204" pitchFamily="34" charset="0"/>
              </a:rPr>
              <a:t>Hjælpelinjer</a:t>
            </a:r>
            <a:endParaRPr lang="da-DK" sz="1400" b="1" noProof="1">
              <a:solidFill>
                <a:srgbClr val="66BC84"/>
              </a:solidFill>
              <a:latin typeface="LFPressSansOffc dBold" panose="00000700000000000000" pitchFamily="2" charset="0"/>
              <a:cs typeface="Arial" panose="020B0604020202020204" pitchFamily="34" charset="0"/>
            </a:endParaRP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lang="da-DK" altLang="da-DK" sz="900" b="0" noProof="1">
              <a:solidFill>
                <a:schemeClr val="tx1"/>
              </a:solidFill>
              <a:latin typeface="+mn-lt"/>
              <a:cs typeface="Arial" panose="020B0604020202020204" pitchFamily="34" charset="0"/>
            </a:endParaRPr>
          </a:p>
          <a:p>
            <a:pPr eaLnBrk="1" hangingPunct="1">
              <a:lnSpc>
                <a:spcPct val="110000"/>
              </a:lnSpc>
              <a:spcAft>
                <a:spcPts val="600"/>
              </a:spcAft>
              <a:defRPr/>
            </a:pPr>
            <a:r>
              <a:rPr lang="da-DK" altLang="da-DK" sz="1400" b="0" noProof="1">
                <a:solidFill>
                  <a:srgbClr val="66BC84"/>
                </a:solidFill>
                <a:latin typeface="LFPressSansOffc dBold" panose="00000700000000000000" pitchFamily="2" charset="0"/>
                <a:cs typeface="Arial" panose="020B0604020202020204" pitchFamily="34" charset="0"/>
              </a:rPr>
              <a:t>Copy/paste indhold</a:t>
            </a:r>
          </a:p>
          <a:p>
            <a:pPr eaLnBrk="1" hangingPunct="1">
              <a:lnSpc>
                <a:spcPct val="110000"/>
              </a:lnSpc>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lnSpc>
                <a:spcPct val="110000"/>
              </a:lnSpc>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A3F53F2-4FC4-4AC7-9435-428F1F09478D}" type="datetime3">
              <a:rPr lang="da-DK" smtClean="0"/>
              <a:t>22.01.2024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
        <p:nvSpPr>
          <p:cNvPr id="2" name="Title 1">
            <a:extLst>
              <a:ext uri="{FF2B5EF4-FFF2-40B4-BE49-F238E27FC236}">
                <a16:creationId xmlns:a16="http://schemas.microsoft.com/office/drawing/2014/main" id="{48DC5DBC-59F1-8C39-A91C-EEE54E1C5493}"/>
              </a:ext>
            </a:extLst>
          </p:cNvPr>
          <p:cNvSpPr txBox="1">
            <a:spLocks/>
          </p:cNvSpPr>
          <p:nvPr userDrawn="1"/>
        </p:nvSpPr>
        <p:spPr>
          <a:xfrm>
            <a:off x="571500" y="774129"/>
            <a:ext cx="11283305" cy="657872"/>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4400" kern="1200" spc="-50" baseline="0">
                <a:solidFill>
                  <a:schemeClr val="tx2"/>
                </a:solidFill>
                <a:latin typeface="+mj-lt"/>
                <a:ea typeface="+mj-ea"/>
                <a:cs typeface="+mj-cs"/>
              </a:defRPr>
            </a:lvl1pPr>
          </a:lstStyle>
          <a:p>
            <a:r>
              <a:rPr lang="da-DK" sz="4000" spc="-100" baseline="0" dirty="0">
                <a:solidFill>
                  <a:schemeClr val="tx2"/>
                </a:solidFill>
              </a:rPr>
              <a:t>TIPS &amp; TRICKS - din brugerguide</a:t>
            </a:r>
          </a:p>
        </p:txBody>
      </p:sp>
      <p:pic>
        <p:nvPicPr>
          <p:cNvPr id="21" name="Billede 20" descr="Et billede, der indeholder diagram&#10;&#10;Automatisk genereret beskrivelse">
            <a:extLst>
              <a:ext uri="{FF2B5EF4-FFF2-40B4-BE49-F238E27FC236}">
                <a16:creationId xmlns:a16="http://schemas.microsoft.com/office/drawing/2014/main" id="{1EDAF855-5B58-56B3-B926-00FB0E223B2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85687" y="1782078"/>
            <a:ext cx="274320" cy="434340"/>
          </a:xfrm>
          <a:prstGeom prst="rect">
            <a:avLst/>
          </a:prstGeom>
        </p:spPr>
      </p:pic>
      <p:pic>
        <p:nvPicPr>
          <p:cNvPr id="22" name="Billede 21">
            <a:extLst>
              <a:ext uri="{FF2B5EF4-FFF2-40B4-BE49-F238E27FC236}">
                <a16:creationId xmlns:a16="http://schemas.microsoft.com/office/drawing/2014/main" id="{5D12A722-029A-BC96-1174-EE72BA2F51E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1079564" y="2347138"/>
            <a:ext cx="457200" cy="142875"/>
          </a:xfrm>
          <a:prstGeom prst="rect">
            <a:avLst/>
          </a:prstGeom>
        </p:spPr>
      </p:pic>
      <p:pic>
        <p:nvPicPr>
          <p:cNvPr id="24" name="Billede 23">
            <a:extLst>
              <a:ext uri="{FF2B5EF4-FFF2-40B4-BE49-F238E27FC236}">
                <a16:creationId xmlns:a16="http://schemas.microsoft.com/office/drawing/2014/main" id="{8942B966-6BB9-5D09-8F56-968CCDA497AE}"/>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1093762" y="2694960"/>
            <a:ext cx="382905" cy="142875"/>
          </a:xfrm>
          <a:prstGeom prst="rect">
            <a:avLst/>
          </a:prstGeom>
        </p:spPr>
      </p:pic>
      <p:pic>
        <p:nvPicPr>
          <p:cNvPr id="31" name="Billede 30" descr="Et billede, der indeholder diagram&#10;&#10;Automatisk genereret beskrivelse">
            <a:extLst>
              <a:ext uri="{FF2B5EF4-FFF2-40B4-BE49-F238E27FC236}">
                <a16:creationId xmlns:a16="http://schemas.microsoft.com/office/drawing/2014/main" id="{3AEAB7CF-695C-2BDA-8621-ACEE94A1CC08}"/>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966177" y="2460400"/>
            <a:ext cx="257175" cy="154305"/>
          </a:xfrm>
          <a:prstGeom prst="rect">
            <a:avLst/>
          </a:prstGeom>
        </p:spPr>
      </p:pic>
      <p:pic>
        <p:nvPicPr>
          <p:cNvPr id="34" name="Billede 33">
            <a:extLst>
              <a:ext uri="{FF2B5EF4-FFF2-40B4-BE49-F238E27FC236}">
                <a16:creationId xmlns:a16="http://schemas.microsoft.com/office/drawing/2014/main" id="{3B8CEEC2-BC76-7931-F003-3C624F2DDC4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976511" y="1922054"/>
            <a:ext cx="302895" cy="177165"/>
          </a:xfrm>
          <a:prstGeom prst="rect">
            <a:avLst/>
          </a:prstGeom>
        </p:spPr>
      </p:pic>
      <p:pic>
        <p:nvPicPr>
          <p:cNvPr id="38" name="Billede 37">
            <a:extLst>
              <a:ext uri="{FF2B5EF4-FFF2-40B4-BE49-F238E27FC236}">
                <a16:creationId xmlns:a16="http://schemas.microsoft.com/office/drawing/2014/main" id="{ED3EF9D5-2896-8E46-FCDB-76F169F1F208}"/>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7498186" y="1879800"/>
            <a:ext cx="188595" cy="211455"/>
          </a:xfrm>
          <a:prstGeom prst="rect">
            <a:avLst/>
          </a:prstGeom>
        </p:spPr>
      </p:pic>
      <p:pic>
        <p:nvPicPr>
          <p:cNvPr id="40" name="Billede 39" descr="Et billede, der indeholder diagram&#10;&#10;Automatisk genereret beskrivelse">
            <a:extLst>
              <a:ext uri="{FF2B5EF4-FFF2-40B4-BE49-F238E27FC236}">
                <a16:creationId xmlns:a16="http://schemas.microsoft.com/office/drawing/2014/main" id="{0AA0ABF7-97FB-07D4-A315-CDB37EDB50D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7462047" y="2208864"/>
            <a:ext cx="274320" cy="428625"/>
          </a:xfrm>
          <a:prstGeom prst="rect">
            <a:avLst/>
          </a:prstGeom>
        </p:spPr>
      </p:pic>
      <p:pic>
        <p:nvPicPr>
          <p:cNvPr id="42" name="Billede 41">
            <a:extLst>
              <a:ext uri="{FF2B5EF4-FFF2-40B4-BE49-F238E27FC236}">
                <a16:creationId xmlns:a16="http://schemas.microsoft.com/office/drawing/2014/main" id="{FB95B137-331B-450D-A8C3-C7336D30D1A6}"/>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976511" y="2919075"/>
            <a:ext cx="622269" cy="754190"/>
          </a:xfrm>
          <a:prstGeom prst="rect">
            <a:avLst/>
          </a:prstGeom>
        </p:spPr>
      </p:pic>
      <p:pic>
        <p:nvPicPr>
          <p:cNvPr id="44" name="Billede 43" descr="Et billede, der indeholder tekst, avis, skærmbillede&#10;&#10;Automatisk genereret beskrivelse">
            <a:extLst>
              <a:ext uri="{FF2B5EF4-FFF2-40B4-BE49-F238E27FC236}">
                <a16:creationId xmlns:a16="http://schemas.microsoft.com/office/drawing/2014/main" id="{B4766643-DD3D-FD07-EE34-D8630D287FB1}"/>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71500" y="3801895"/>
            <a:ext cx="2343150" cy="769335"/>
          </a:xfrm>
          <a:prstGeom prst="rect">
            <a:avLst/>
          </a:prstGeom>
        </p:spPr>
      </p:pic>
      <p:pic>
        <p:nvPicPr>
          <p:cNvPr id="46" name="Billede 45">
            <a:extLst>
              <a:ext uri="{FF2B5EF4-FFF2-40B4-BE49-F238E27FC236}">
                <a16:creationId xmlns:a16="http://schemas.microsoft.com/office/drawing/2014/main" id="{BFBF5147-EEAF-FD06-0FA8-0B64E32A3362}"/>
              </a:ext>
            </a:extLst>
          </p:cNvPr>
          <p:cNvPicPr>
            <a:picLocks noChangeAspect="1"/>
          </p:cNvPicPr>
          <p:nvPr userDrawn="1"/>
        </p:nvPicPr>
        <p:blipFill rotWithShape="1">
          <a:blip r:embed="rId11" cstate="screen">
            <a:extLst>
              <a:ext uri="{28A0092B-C50C-407E-A947-70E740481C1C}">
                <a14:useLocalDpi xmlns:a14="http://schemas.microsoft.com/office/drawing/2010/main" val="0"/>
              </a:ext>
            </a:extLst>
          </a:blip>
          <a:srcRect/>
          <a:stretch/>
        </p:blipFill>
        <p:spPr>
          <a:xfrm>
            <a:off x="4354926" y="6029789"/>
            <a:ext cx="962088" cy="242857"/>
          </a:xfrm>
          <a:prstGeom prst="rect">
            <a:avLst/>
          </a:prstGeom>
        </p:spPr>
      </p:pic>
      <p:pic>
        <p:nvPicPr>
          <p:cNvPr id="48" name="Billede 47" descr="Et billede, der indeholder diagram&#10;&#10;Automatisk genereret beskrivelse">
            <a:extLst>
              <a:ext uri="{FF2B5EF4-FFF2-40B4-BE49-F238E27FC236}">
                <a16:creationId xmlns:a16="http://schemas.microsoft.com/office/drawing/2014/main" id="{80F63F5E-9EB8-071E-8957-61FF2C09572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965837" y="5126790"/>
            <a:ext cx="982980" cy="462915"/>
          </a:xfrm>
          <a:prstGeom prst="rect">
            <a:avLst/>
          </a:prstGeom>
        </p:spPr>
      </p:pic>
      <p:pic>
        <p:nvPicPr>
          <p:cNvPr id="50" name="Billede 49" descr="Et billede, der indeholder tekst&#10;&#10;Automatisk genereret beskrivelse">
            <a:extLst>
              <a:ext uri="{FF2B5EF4-FFF2-40B4-BE49-F238E27FC236}">
                <a16:creationId xmlns:a16="http://schemas.microsoft.com/office/drawing/2014/main" id="{1A2F8FB1-627C-C199-2D0D-665E2FF86846}"/>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6314380" y="3338233"/>
            <a:ext cx="1479128" cy="324371"/>
          </a:xfrm>
          <a:prstGeom prst="rect">
            <a:avLst/>
          </a:prstGeom>
        </p:spPr>
      </p:pic>
      <p:pic>
        <p:nvPicPr>
          <p:cNvPr id="52" name="Billede 51" descr="Et billede, der indeholder diagram&#10;&#10;Automatisk genereret beskrivelse">
            <a:extLst>
              <a:ext uri="{FF2B5EF4-FFF2-40B4-BE49-F238E27FC236}">
                <a16:creationId xmlns:a16="http://schemas.microsoft.com/office/drawing/2014/main" id="{0E4DE1B4-B015-EB4E-ADF9-1CE34B2CC212}"/>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5460378" y="5972554"/>
            <a:ext cx="932156" cy="357326"/>
          </a:xfrm>
          <a:prstGeom prst="rect">
            <a:avLst/>
          </a:prstGeom>
        </p:spPr>
      </p:pic>
      <p:sp>
        <p:nvSpPr>
          <p:cNvPr id="53" name="Rectangle 18">
            <a:extLst>
              <a:ext uri="{FF2B5EF4-FFF2-40B4-BE49-F238E27FC236}">
                <a16:creationId xmlns:a16="http://schemas.microsoft.com/office/drawing/2014/main" id="{DFAB16EB-0FA9-2E76-E990-3D918B37D1D0}"/>
              </a:ext>
            </a:extLst>
          </p:cNvPr>
          <p:cNvSpPr/>
          <p:nvPr userDrawn="1"/>
        </p:nvSpPr>
        <p:spPr>
          <a:xfrm>
            <a:off x="4731444" y="6124281"/>
            <a:ext cx="591553" cy="14455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Billede 3" descr="Et billede, der indeholder diagram&#10;&#10;Automatisk genereret beskrivelse">
            <a:extLst>
              <a:ext uri="{FF2B5EF4-FFF2-40B4-BE49-F238E27FC236}">
                <a16:creationId xmlns:a16="http://schemas.microsoft.com/office/drawing/2014/main" id="{42C1D753-83A3-7F6A-2AD4-8B65622DD160}"/>
              </a:ext>
            </a:extLst>
          </p:cNvPr>
          <p:cNvPicPr>
            <a:picLocks noChangeAspect="1"/>
          </p:cNvPicPr>
          <p:nvPr userDrawn="1"/>
        </p:nvPicPr>
        <p:blipFill rotWithShape="1">
          <a:blip r:embed="rId15" cstate="screen">
            <a:extLst>
              <a:ext uri="{28A0092B-C50C-407E-A947-70E740481C1C}">
                <a14:useLocalDpi xmlns:a14="http://schemas.microsoft.com/office/drawing/2010/main" val="0"/>
              </a:ext>
            </a:extLst>
          </a:blip>
          <a:srcRect/>
          <a:stretch/>
        </p:blipFill>
        <p:spPr>
          <a:xfrm>
            <a:off x="6841008" y="4597774"/>
            <a:ext cx="952500" cy="377638"/>
          </a:xfrm>
          <a:prstGeom prst="rect">
            <a:avLst/>
          </a:prstGeom>
        </p:spPr>
      </p:pic>
      <p:pic>
        <p:nvPicPr>
          <p:cNvPr id="6" name="Billede 5" descr="Et billede, der indeholder diagram&#10;&#10;Automatisk genereret beskrivelse">
            <a:extLst>
              <a:ext uri="{FF2B5EF4-FFF2-40B4-BE49-F238E27FC236}">
                <a16:creationId xmlns:a16="http://schemas.microsoft.com/office/drawing/2014/main" id="{485B7E64-7CAE-F2D9-1403-B9203D25F620}"/>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7089962" y="5007098"/>
            <a:ext cx="703546" cy="1334865"/>
          </a:xfrm>
          <a:prstGeom prst="rect">
            <a:avLst/>
          </a:prstGeom>
        </p:spPr>
      </p:pic>
    </p:spTree>
    <p:extLst>
      <p:ext uri="{BB962C8B-B14F-4D97-AF65-F5344CB8AC3E}">
        <p14:creationId xmlns:p14="http://schemas.microsoft.com/office/powerpoint/2010/main" val="237537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2"/>
        </a:solidFill>
        <a:effectLst/>
      </p:bgPr>
    </p:bg>
    <p:spTree>
      <p:nvGrpSpPr>
        <p:cNvPr id="1" name=""/>
        <p:cNvGrpSpPr/>
        <p:nvPr/>
      </p:nvGrpSpPr>
      <p:grpSpPr>
        <a:xfrm>
          <a:off x="0" y="0"/>
          <a:ext cx="0" cy="0"/>
          <a:chOff x="0" y="0"/>
          <a:chExt cx="0" cy="0"/>
        </a:xfrm>
      </p:grpSpPr>
      <p:sp>
        <p:nvSpPr>
          <p:cNvPr id="5" name="Do not use"/>
          <p:cNvSpPr txBox="1"/>
          <p:nvPr userDrawn="1"/>
        </p:nvSpPr>
        <p:spPr bwMode="white">
          <a:xfrm>
            <a:off x="430213" y="40968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latin typeface="+mn-lt"/>
              </a:rPr>
              <a:t>Hvis du ser andre </a:t>
            </a:r>
            <a:r>
              <a:rPr lang="da-DK" sz="4400" b="0" i="0" noProof="0" dirty="0">
                <a:solidFill>
                  <a:schemeClr val="bg1"/>
                </a:solidFill>
                <a:latin typeface="+mn-lt"/>
              </a:rPr>
              <a:t>layouts efter dette,</a:t>
            </a:r>
            <a:br>
              <a:rPr lang="da-DK" sz="4400" b="0" i="0" noProof="0" dirty="0">
                <a:solidFill>
                  <a:schemeClr val="bg1"/>
                </a:solidFill>
                <a:latin typeface="+mn-lt"/>
              </a:rPr>
            </a:br>
            <a:r>
              <a:rPr lang="da-DK" sz="4400" b="0" noProof="0" dirty="0">
                <a:solidFill>
                  <a:schemeClr val="bg1"/>
                </a:solidFill>
                <a:latin typeface="+mn-lt"/>
              </a:rPr>
              <a:t>brug dem ikke. Disse layouts </a:t>
            </a:r>
            <a:r>
              <a:rPr lang="da-DK" sz="4400" b="0" i="0" u="none" noProof="0" dirty="0">
                <a:solidFill>
                  <a:schemeClr val="bg1"/>
                </a:solidFill>
                <a:latin typeface="+mn-lt"/>
              </a:rPr>
              <a:t>tilhører ikke </a:t>
            </a:r>
            <a:br>
              <a:rPr lang="da-DK" sz="4400" b="0" i="0" u="none" noProof="0" dirty="0">
                <a:solidFill>
                  <a:schemeClr val="bg1"/>
                </a:solidFill>
                <a:latin typeface="+mn-lt"/>
              </a:rPr>
            </a:br>
            <a:r>
              <a:rPr lang="da-DK" sz="4400" b="0" i="0" u="none" noProof="0" dirty="0">
                <a:solidFill>
                  <a:schemeClr val="bg1"/>
                </a:solidFill>
                <a:latin typeface="+mn-lt"/>
              </a:rPr>
              <a:t>vores </a:t>
            </a:r>
            <a:r>
              <a:rPr lang="da-DK" sz="4400" b="0" i="0" u="none" noProof="1">
                <a:solidFill>
                  <a:schemeClr val="bg1"/>
                </a:solidFill>
                <a:latin typeface="+mn-lt"/>
              </a:rPr>
              <a:t>corporate </a:t>
            </a:r>
            <a:r>
              <a:rPr lang="da-DK" sz="4400" b="0" noProof="0" dirty="0">
                <a:solidFill>
                  <a:schemeClr val="bg1"/>
                </a:solidFill>
                <a:latin typeface="+mn-lt"/>
              </a:rPr>
              <a:t>skabelon.</a:t>
            </a:r>
            <a:br>
              <a:rPr lang="da-DK" sz="2800" b="0" noProof="0" dirty="0">
                <a:solidFill>
                  <a:schemeClr val="bg1"/>
                </a:solidFill>
                <a:latin typeface="+mn-lt"/>
              </a:rPr>
            </a:br>
            <a:br>
              <a:rPr lang="da-DK" sz="2800" b="0" noProof="0" dirty="0">
                <a:solidFill>
                  <a:schemeClr val="bg1"/>
                </a:solidFill>
                <a:latin typeface="+mn-lt"/>
              </a:rPr>
            </a:br>
            <a:endParaRPr lang="da-DK" sz="2800" b="0" noProof="0" dirty="0">
              <a:solidFill>
                <a:schemeClr val="bg1"/>
              </a:solidFill>
              <a:latin typeface="+mn-lt"/>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348330" y="3261256"/>
            <a:ext cx="1036788" cy="1036788"/>
            <a:chOff x="6096000" y="4963130"/>
            <a:chExt cx="1456719" cy="1456719"/>
          </a:xfrm>
          <a:solidFill>
            <a:schemeClr val="bg2"/>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635000" y="2809824"/>
            <a:ext cx="11633930" cy="1785104"/>
          </a:xfrm>
          <a:prstGeom prst="rect">
            <a:avLst/>
          </a:prstGeom>
        </p:spPr>
        <p:txBody>
          <a:bodyPr wrap="square">
            <a:spAutoFit/>
          </a:bodyPr>
          <a:lstStyle/>
          <a:p>
            <a:pPr algn="l"/>
            <a:r>
              <a:rPr lang="da-DK" sz="10800" b="1" i="0" u="none" noProof="0" dirty="0">
                <a:solidFill>
                  <a:schemeClr val="bg2"/>
                </a:solidFill>
                <a:latin typeface="+mn-lt"/>
              </a:rPr>
              <a:t>Brug dem ikke</a:t>
            </a:r>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4" y="5384167"/>
            <a:ext cx="11356974" cy="127727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Pga. PowerPoints standard Kopier/Indsæt funktionalitet </a:t>
            </a:r>
            <a:br>
              <a:rPr lang="da-DK" sz="2000" b="0" noProof="0" dirty="0">
                <a:solidFill>
                  <a:schemeClr val="bg1"/>
                </a:solidFill>
                <a:latin typeface="+mn-lt"/>
              </a:rPr>
            </a:br>
            <a:r>
              <a:rPr lang="da-DK" sz="2000" b="0" noProof="0" dirty="0">
                <a:solidFill>
                  <a:schemeClr val="bg1"/>
                </a:solidFill>
                <a:latin typeface="+mn-lt"/>
              </a:rPr>
              <a:t>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latin typeface="+mn-lt"/>
              </a:rPr>
              <a:t>OBS! Layouts efter dette kan indeholde potential fortrolig information.</a:t>
            </a:r>
            <a:br>
              <a:rPr lang="da-DK" sz="1800" b="0" noProof="0" dirty="0">
                <a:solidFill>
                  <a:schemeClr val="bg1"/>
                </a:solidFill>
                <a:latin typeface="+mn-lt"/>
              </a:rPr>
            </a:br>
            <a:endParaRPr lang="da-DK" sz="1800" b="0" noProof="0" dirty="0">
              <a:solidFill>
                <a:schemeClr val="bg1"/>
              </a:solidFill>
              <a:latin typeface="+mn-lt"/>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318EC90D-980B-416E-BF9A-85DEEA43DB65}" type="datetime3">
              <a:rPr lang="da-DK" smtClean="0"/>
              <a:t>22.01.2024</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r>
              <a:rPr lang="da-DK"/>
              <a:t>Præsentationstitel</a:t>
            </a:r>
            <a:endParaRPr lang="da-DK" dirty="0"/>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spTree>
    <p:extLst>
      <p:ext uri="{BB962C8B-B14F-4D97-AF65-F5344CB8AC3E}">
        <p14:creationId xmlns:p14="http://schemas.microsoft.com/office/powerpoint/2010/main" val="351686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354491"/>
          </a:xfrm>
        </p:spPr>
        <p:txBody>
          <a:bodyPr>
            <a:noAutofit/>
          </a:bodyPr>
          <a:lstStyle>
            <a:lvl1pPr>
              <a:defRPr sz="9000">
                <a:solidFill>
                  <a:schemeClr val="tx2"/>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755664"/>
            <a:ext cx="5384800" cy="756617"/>
          </a:xfrm>
        </p:spPr>
        <p:txBody>
          <a:bodyPr>
            <a:noAutofit/>
          </a:bodyPr>
          <a:lstStyle>
            <a:lvl1pPr marL="0" indent="0">
              <a:spcAft>
                <a:spcPts val="0"/>
              </a:spcAft>
              <a:buNone/>
              <a:defRPr>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a:t>
            </a:r>
            <a:r>
              <a:rPr lang="da-DK" noProof="0" dirty="0"/>
              <a:t> </a:t>
            </a:r>
            <a:r>
              <a:rPr lang="da-DK" noProof="0" dirty="0" err="1"/>
              <a:t>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exceperum</a:t>
            </a:r>
            <a:r>
              <a:rPr lang="da-DK" noProof="0" dirty="0"/>
              <a:t> </a:t>
            </a:r>
            <a:r>
              <a:rPr lang="da-DK" noProof="0" dirty="0" err="1"/>
              <a:t>quenim</a:t>
            </a:r>
            <a:r>
              <a:rPr lang="da-DK" noProof="0" dirty="0"/>
              <a:t> </a:t>
            </a:r>
            <a:r>
              <a:rPr lang="da-DK" noProof="0" dirty="0" err="1"/>
              <a:t>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66993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B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1831271"/>
          </a:xfrm>
        </p:spPr>
        <p:txBody>
          <a:bodyPr>
            <a:noAutofit/>
          </a:bodyPr>
          <a:lstStyle>
            <a:lvl1pPr>
              <a:defRPr sz="7000">
                <a:solidFill>
                  <a:schemeClr val="tx2"/>
                </a:solidFill>
              </a:defRPr>
            </a:lvl1pPr>
          </a:lstStyle>
          <a:p>
            <a:r>
              <a:rPr lang="da-DK" noProof="0" dirty="0"/>
              <a:t>Kort overskrift                      i to linjer</a:t>
            </a:r>
          </a:p>
        </p:txBody>
      </p:sp>
      <p:sp>
        <p:nvSpPr>
          <p:cNvPr id="11" name="Text Placeholder 10">
            <a:extLst>
              <a:ext uri="{FF2B5EF4-FFF2-40B4-BE49-F238E27FC236}">
                <a16:creationId xmlns:a16="http://schemas.microsoft.com/office/drawing/2014/main" id="{B19DFCA9-41BE-4525-BBE4-E13E96AB1A3E}"/>
              </a:ext>
            </a:extLst>
          </p:cNvPr>
          <p:cNvSpPr>
            <a:spLocks noGrp="1"/>
          </p:cNvSpPr>
          <p:nvPr>
            <p:ph type="body" sz="quarter" idx="10" hasCustomPrompt="1"/>
          </p:nvPr>
        </p:nvSpPr>
        <p:spPr>
          <a:xfrm>
            <a:off x="571500" y="3263653"/>
            <a:ext cx="5384800"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a:t>
            </a:r>
            <a:r>
              <a:rPr lang="da-DK" noProof="0" dirty="0"/>
              <a:t> sussimil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231265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C - Lysegrøn baggrun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tx2"/>
                </a:solidFill>
              </a:defRPr>
            </a:lvl1pPr>
          </a:lstStyle>
          <a:p>
            <a:r>
              <a:rPr lang="da-DK" noProof="0" dirty="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tx2"/>
                </a:solidFill>
                <a:latin typeface="LFPressSansOffc dBold" panose="00000700000000000000" pitchFamily="2" charset="0"/>
              </a:rPr>
              <a:t>Landbrug &amp; Fødevarer</a:t>
            </a:r>
          </a:p>
        </p:txBody>
      </p:sp>
    </p:spTree>
    <p:extLst>
      <p:ext uri="{BB962C8B-B14F-4D97-AF65-F5344CB8AC3E}">
        <p14:creationId xmlns:p14="http://schemas.microsoft.com/office/powerpoint/2010/main" val="181814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C - Grøn baggrun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F08-73F8-779A-02D6-4D14F1D993F4}"/>
              </a:ext>
            </a:extLst>
          </p:cNvPr>
          <p:cNvSpPr>
            <a:spLocks noGrp="1"/>
          </p:cNvSpPr>
          <p:nvPr>
            <p:ph type="title" hasCustomPrompt="1"/>
          </p:nvPr>
        </p:nvSpPr>
        <p:spPr>
          <a:xfrm>
            <a:off x="571500" y="1091902"/>
            <a:ext cx="11049000" cy="2746906"/>
          </a:xfrm>
        </p:spPr>
        <p:txBody>
          <a:bodyPr>
            <a:noAutofit/>
          </a:bodyPr>
          <a:lstStyle>
            <a:lvl1pPr>
              <a:defRPr sz="7000">
                <a:solidFill>
                  <a:schemeClr val="bg1"/>
                </a:solidFill>
              </a:defRPr>
            </a:lvl1pPr>
          </a:lstStyle>
          <a:p>
            <a:r>
              <a:rPr lang="da-DK" noProof="0" dirty="0"/>
              <a:t>Kort overskrift                      i to linjer — kan også bruges til stort citat</a:t>
            </a:r>
          </a:p>
        </p:txBody>
      </p:sp>
      <p:sp>
        <p:nvSpPr>
          <p:cNvPr id="12" name="TextBox 11">
            <a:extLst>
              <a:ext uri="{FF2B5EF4-FFF2-40B4-BE49-F238E27FC236}">
                <a16:creationId xmlns:a16="http://schemas.microsoft.com/office/drawing/2014/main" id="{023D750C-E3F0-5B68-7DE3-A63473BC59E1}"/>
              </a:ext>
            </a:extLst>
          </p:cNvPr>
          <p:cNvSpPr txBox="1"/>
          <p:nvPr userDrawn="1"/>
        </p:nvSpPr>
        <p:spPr>
          <a:xfrm>
            <a:off x="571500" y="6020186"/>
            <a:ext cx="2069584" cy="230832"/>
          </a:xfrm>
          <a:prstGeom prst="rect">
            <a:avLst/>
          </a:prstGeom>
          <a:noFill/>
        </p:spPr>
        <p:txBody>
          <a:bodyPr wrap="square" lIns="0" tIns="0" rIns="0" bIns="0" rtlCol="0">
            <a:spAutoFit/>
          </a:bodyPr>
          <a:lstStyle/>
          <a:p>
            <a:r>
              <a:rPr lang="da-DK" sz="1500" dirty="0">
                <a:solidFill>
                  <a:schemeClr val="bg1"/>
                </a:solidFill>
                <a:latin typeface="LFPressSansOffc dBold" panose="00000700000000000000" pitchFamily="2" charset="0"/>
              </a:rPr>
              <a:t>Landbrug &amp; Fødevarer</a:t>
            </a:r>
          </a:p>
        </p:txBody>
      </p:sp>
      <p:grpSp>
        <p:nvGrpSpPr>
          <p:cNvPr id="4" name="Group 3">
            <a:extLst>
              <a:ext uri="{FF2B5EF4-FFF2-40B4-BE49-F238E27FC236}">
                <a16:creationId xmlns:a16="http://schemas.microsoft.com/office/drawing/2014/main" id="{2A10B442-1073-EBAC-9232-04A505BE3912}"/>
              </a:ext>
            </a:extLst>
          </p:cNvPr>
          <p:cNvGrpSpPr/>
          <p:nvPr userDrawn="1"/>
        </p:nvGrpSpPr>
        <p:grpSpPr>
          <a:xfrm>
            <a:off x="10857361" y="5991228"/>
            <a:ext cx="762848" cy="433398"/>
            <a:chOff x="10857361" y="5991228"/>
            <a:chExt cx="762848" cy="433398"/>
          </a:xfrm>
        </p:grpSpPr>
        <p:sp>
          <p:nvSpPr>
            <p:cNvPr id="5" name="Freeform: Shape 4">
              <a:extLst>
                <a:ext uri="{FF2B5EF4-FFF2-40B4-BE49-F238E27FC236}">
                  <a16:creationId xmlns:a16="http://schemas.microsoft.com/office/drawing/2014/main" id="{6F4C641F-CA3D-F6F3-BDB3-3D1E1B197F15}"/>
                </a:ext>
              </a:extLst>
            </p:cNvPr>
            <p:cNvSpPr/>
            <p:nvPr/>
          </p:nvSpPr>
          <p:spPr>
            <a:xfrm>
              <a:off x="10857361" y="5991228"/>
              <a:ext cx="433398" cy="433398"/>
            </a:xfrm>
            <a:custGeom>
              <a:avLst/>
              <a:gdLst>
                <a:gd name="connsiteX0" fmla="*/ 51652 w 433398"/>
                <a:gd name="connsiteY0" fmla="*/ 233649 h 433398"/>
                <a:gd name="connsiteX1" fmla="*/ 34470 w 433398"/>
                <a:gd name="connsiteY1" fmla="*/ 254623 h 433398"/>
                <a:gd name="connsiteX2" fmla="*/ 36165 w 433398"/>
                <a:gd name="connsiteY2" fmla="*/ 263492 h 433398"/>
                <a:gd name="connsiteX3" fmla="*/ 78009 w 433398"/>
                <a:gd name="connsiteY3" fmla="*/ 255459 h 433398"/>
                <a:gd name="connsiteX4" fmla="*/ 76177 w 433398"/>
                <a:gd name="connsiteY4" fmla="*/ 245915 h 433398"/>
                <a:gd name="connsiteX5" fmla="*/ 51652 w 433398"/>
                <a:gd name="connsiteY5" fmla="*/ 233649 h 433398"/>
                <a:gd name="connsiteX6" fmla="*/ 45451 w 433398"/>
                <a:gd name="connsiteY6" fmla="*/ 166123 h 433398"/>
                <a:gd name="connsiteX7" fmla="*/ 36020 w 433398"/>
                <a:gd name="connsiteY7" fmla="*/ 172003 h 433398"/>
                <a:gd name="connsiteX8" fmla="*/ 34486 w 433398"/>
                <a:gd name="connsiteY8" fmla="*/ 178221 h 433398"/>
                <a:gd name="connsiteX9" fmla="*/ 50552 w 433398"/>
                <a:gd name="connsiteY9" fmla="*/ 182237 h 433398"/>
                <a:gd name="connsiteX10" fmla="*/ 51998 w 433398"/>
                <a:gd name="connsiteY10" fmla="*/ 176414 h 433398"/>
                <a:gd name="connsiteX11" fmla="*/ 45451 w 433398"/>
                <a:gd name="connsiteY11" fmla="*/ 166123 h 433398"/>
                <a:gd name="connsiteX12" fmla="*/ 82885 w 433398"/>
                <a:gd name="connsiteY12" fmla="*/ 100349 h 433398"/>
                <a:gd name="connsiteX13" fmla="*/ 69598 w 433398"/>
                <a:gd name="connsiteY13" fmla="*/ 102783 h 433398"/>
                <a:gd name="connsiteX14" fmla="*/ 64377 w 433398"/>
                <a:gd name="connsiteY14" fmla="*/ 109498 h 433398"/>
                <a:gd name="connsiteX15" fmla="*/ 80017 w 433398"/>
                <a:gd name="connsiteY15" fmla="*/ 121628 h 433398"/>
                <a:gd name="connsiteX16" fmla="*/ 84805 w 433398"/>
                <a:gd name="connsiteY16" fmla="*/ 115443 h 433398"/>
                <a:gd name="connsiteX17" fmla="*/ 82885 w 433398"/>
                <a:gd name="connsiteY17" fmla="*/ 100349 h 433398"/>
                <a:gd name="connsiteX18" fmla="*/ 70273 w 433398"/>
                <a:gd name="connsiteY18" fmla="*/ 168726 h 433398"/>
                <a:gd name="connsiteX19" fmla="*/ 58489 w 433398"/>
                <a:gd name="connsiteY19" fmla="*/ 176960 h 433398"/>
                <a:gd name="connsiteX20" fmla="*/ 56777 w 433398"/>
                <a:gd name="connsiteY20" fmla="*/ 183788 h 433398"/>
                <a:gd name="connsiteX21" fmla="*/ 75808 w 433398"/>
                <a:gd name="connsiteY21" fmla="*/ 188527 h 433398"/>
                <a:gd name="connsiteX22" fmla="*/ 77454 w 433398"/>
                <a:gd name="connsiteY22" fmla="*/ 181876 h 433398"/>
                <a:gd name="connsiteX23" fmla="*/ 70273 w 433398"/>
                <a:gd name="connsiteY23" fmla="*/ 168726 h 433398"/>
                <a:gd name="connsiteX24" fmla="*/ 216707 w 433398"/>
                <a:gd name="connsiteY24" fmla="*/ 0 h 433398"/>
                <a:gd name="connsiteX25" fmla="*/ 0 w 433398"/>
                <a:gd name="connsiteY25" fmla="*/ 216691 h 433398"/>
                <a:gd name="connsiteX26" fmla="*/ 216707 w 433398"/>
                <a:gd name="connsiteY26" fmla="*/ 433398 h 433398"/>
                <a:gd name="connsiteX27" fmla="*/ 433398 w 433398"/>
                <a:gd name="connsiteY27" fmla="*/ 216691 h 433398"/>
                <a:gd name="connsiteX28" fmla="*/ 216707 w 433398"/>
                <a:gd name="connsiteY28" fmla="*/ 0 h 433398"/>
                <a:gd name="connsiteX29" fmla="*/ 221567 w 433398"/>
                <a:gd name="connsiteY29" fmla="*/ 22637 h 433398"/>
                <a:gd name="connsiteX30" fmla="*/ 237103 w 433398"/>
                <a:gd name="connsiteY30" fmla="*/ 24774 h 433398"/>
                <a:gd name="connsiteX31" fmla="*/ 237119 w 433398"/>
                <a:gd name="connsiteY31" fmla="*/ 32413 h 433398"/>
                <a:gd name="connsiteX32" fmla="*/ 221495 w 433398"/>
                <a:gd name="connsiteY32" fmla="*/ 29305 h 433398"/>
                <a:gd name="connsiteX33" fmla="*/ 202601 w 433398"/>
                <a:gd name="connsiteY33" fmla="*/ 51460 h 433398"/>
                <a:gd name="connsiteX34" fmla="*/ 220772 w 433398"/>
                <a:gd name="connsiteY34" fmla="*/ 74852 h 433398"/>
                <a:gd name="connsiteX35" fmla="*/ 228837 w 433398"/>
                <a:gd name="connsiteY35" fmla="*/ 73976 h 433398"/>
                <a:gd name="connsiteX36" fmla="*/ 228805 w 433398"/>
                <a:gd name="connsiteY36" fmla="*/ 49596 h 433398"/>
                <a:gd name="connsiteX37" fmla="*/ 238075 w 433398"/>
                <a:gd name="connsiteY37" fmla="*/ 49596 h 433398"/>
                <a:gd name="connsiteX38" fmla="*/ 238123 w 433398"/>
                <a:gd name="connsiteY38" fmla="*/ 78555 h 433398"/>
                <a:gd name="connsiteX39" fmla="*/ 219470 w 433398"/>
                <a:gd name="connsiteY39" fmla="*/ 81551 h 433398"/>
                <a:gd name="connsiteX40" fmla="*/ 193066 w 433398"/>
                <a:gd name="connsiteY40" fmla="*/ 51460 h 433398"/>
                <a:gd name="connsiteX41" fmla="*/ 221567 w 433398"/>
                <a:gd name="connsiteY41" fmla="*/ 22637 h 433398"/>
                <a:gd name="connsiteX42" fmla="*/ 118672 w 433398"/>
                <a:gd name="connsiteY42" fmla="*/ 50456 h 433398"/>
                <a:gd name="connsiteX43" fmla="*/ 136256 w 433398"/>
                <a:gd name="connsiteY43" fmla="*/ 85006 h 433398"/>
                <a:gd name="connsiteX44" fmla="*/ 152354 w 433398"/>
                <a:gd name="connsiteY44" fmla="*/ 90243 h 433398"/>
                <a:gd name="connsiteX45" fmla="*/ 157672 w 433398"/>
                <a:gd name="connsiteY45" fmla="*/ 74113 h 433398"/>
                <a:gd name="connsiteX46" fmla="*/ 140096 w 433398"/>
                <a:gd name="connsiteY46" fmla="*/ 39547 h 433398"/>
                <a:gd name="connsiteX47" fmla="*/ 148587 w 433398"/>
                <a:gd name="connsiteY47" fmla="*/ 35217 h 433398"/>
                <a:gd name="connsiteX48" fmla="*/ 166380 w 433398"/>
                <a:gd name="connsiteY48" fmla="*/ 70177 h 433398"/>
                <a:gd name="connsiteX49" fmla="*/ 155351 w 433398"/>
                <a:gd name="connsiteY49" fmla="*/ 96123 h 433398"/>
                <a:gd name="connsiteX50" fmla="*/ 127942 w 433398"/>
                <a:gd name="connsiteY50" fmla="*/ 89721 h 433398"/>
                <a:gd name="connsiteX51" fmla="*/ 110165 w 433398"/>
                <a:gd name="connsiteY51" fmla="*/ 54761 h 433398"/>
                <a:gd name="connsiteX52" fmla="*/ 118672 w 433398"/>
                <a:gd name="connsiteY52" fmla="*/ 50456 h 433398"/>
                <a:gd name="connsiteX53" fmla="*/ 65437 w 433398"/>
                <a:gd name="connsiteY53" fmla="*/ 97368 h 433398"/>
                <a:gd name="connsiteX54" fmla="*/ 88990 w 433398"/>
                <a:gd name="connsiteY54" fmla="*/ 92894 h 433398"/>
                <a:gd name="connsiteX55" fmla="*/ 93432 w 433398"/>
                <a:gd name="connsiteY55" fmla="*/ 112679 h 433398"/>
                <a:gd name="connsiteX56" fmla="*/ 123179 w 433398"/>
                <a:gd name="connsiteY56" fmla="*/ 113917 h 433398"/>
                <a:gd name="connsiteX57" fmla="*/ 116278 w 433398"/>
                <a:gd name="connsiteY57" fmla="*/ 122825 h 433398"/>
                <a:gd name="connsiteX58" fmla="*/ 88211 w 433398"/>
                <a:gd name="connsiteY58" fmla="*/ 121243 h 433398"/>
                <a:gd name="connsiteX59" fmla="*/ 84965 w 433398"/>
                <a:gd name="connsiteY59" fmla="*/ 125428 h 433398"/>
                <a:gd name="connsiteX60" fmla="*/ 103273 w 433398"/>
                <a:gd name="connsiteY60" fmla="*/ 139614 h 433398"/>
                <a:gd name="connsiteX61" fmla="*/ 97433 w 433398"/>
                <a:gd name="connsiteY61" fmla="*/ 147157 h 433398"/>
                <a:gd name="connsiteX62" fmla="*/ 53331 w 433398"/>
                <a:gd name="connsiteY62" fmla="*/ 113001 h 433398"/>
                <a:gd name="connsiteX63" fmla="*/ 65437 w 433398"/>
                <a:gd name="connsiteY63" fmla="*/ 97368 h 433398"/>
                <a:gd name="connsiteX64" fmla="*/ 29811 w 433398"/>
                <a:gd name="connsiteY64" fmla="*/ 169746 h 433398"/>
                <a:gd name="connsiteX65" fmla="*/ 47178 w 433398"/>
                <a:gd name="connsiteY65" fmla="*/ 156628 h 433398"/>
                <a:gd name="connsiteX66" fmla="*/ 56063 w 433398"/>
                <a:gd name="connsiteY66" fmla="*/ 168051 h 433398"/>
                <a:gd name="connsiteX67" fmla="*/ 56392 w 433398"/>
                <a:gd name="connsiteY67" fmla="*/ 168131 h 433398"/>
                <a:gd name="connsiteX68" fmla="*/ 72691 w 433398"/>
                <a:gd name="connsiteY68" fmla="*/ 159392 h 433398"/>
                <a:gd name="connsiteX69" fmla="*/ 83985 w 433398"/>
                <a:gd name="connsiteY69" fmla="*/ 182960 h 433398"/>
                <a:gd name="connsiteX70" fmla="*/ 79905 w 433398"/>
                <a:gd name="connsiteY70" fmla="*/ 199372 h 433398"/>
                <a:gd name="connsiteX71" fmla="*/ 25778 w 433398"/>
                <a:gd name="connsiteY71" fmla="*/ 185909 h 433398"/>
                <a:gd name="connsiteX72" fmla="*/ 29811 w 433398"/>
                <a:gd name="connsiteY72" fmla="*/ 169746 h 433398"/>
                <a:gd name="connsiteX73" fmla="*/ 27738 w 433398"/>
                <a:gd name="connsiteY73" fmla="*/ 254575 h 433398"/>
                <a:gd name="connsiteX74" fmla="*/ 49845 w 433398"/>
                <a:gd name="connsiteY74" fmla="*/ 224298 h 433398"/>
                <a:gd name="connsiteX75" fmla="*/ 82467 w 433398"/>
                <a:gd name="connsiteY75" fmla="*/ 243738 h 433398"/>
                <a:gd name="connsiteX76" fmla="*/ 86283 w 433398"/>
                <a:gd name="connsiteY76" fmla="*/ 263588 h 433398"/>
                <a:gd name="connsiteX77" fmla="*/ 31498 w 433398"/>
                <a:gd name="connsiteY77" fmla="*/ 274103 h 433398"/>
                <a:gd name="connsiteX78" fmla="*/ 27738 w 433398"/>
                <a:gd name="connsiteY78" fmla="*/ 254575 h 433398"/>
                <a:gd name="connsiteX79" fmla="*/ 79198 w 433398"/>
                <a:gd name="connsiteY79" fmla="*/ 353405 h 433398"/>
                <a:gd name="connsiteX80" fmla="*/ 72024 w 433398"/>
                <a:gd name="connsiteY80" fmla="*/ 344368 h 433398"/>
                <a:gd name="connsiteX81" fmla="*/ 90629 w 433398"/>
                <a:gd name="connsiteY81" fmla="*/ 298917 h 433398"/>
                <a:gd name="connsiteX82" fmla="*/ 57067 w 433398"/>
                <a:gd name="connsiteY82" fmla="*/ 325450 h 433398"/>
                <a:gd name="connsiteX83" fmla="*/ 51652 w 433398"/>
                <a:gd name="connsiteY83" fmla="*/ 318558 h 433398"/>
                <a:gd name="connsiteX84" fmla="*/ 95424 w 433398"/>
                <a:gd name="connsiteY84" fmla="*/ 283960 h 433398"/>
                <a:gd name="connsiteX85" fmla="*/ 101762 w 433398"/>
                <a:gd name="connsiteY85" fmla="*/ 292009 h 433398"/>
                <a:gd name="connsiteX86" fmla="*/ 82258 w 433398"/>
                <a:gd name="connsiteY86" fmla="*/ 339942 h 433398"/>
                <a:gd name="connsiteX87" fmla="*/ 117588 w 433398"/>
                <a:gd name="connsiteY87" fmla="*/ 312011 h 433398"/>
                <a:gd name="connsiteX88" fmla="*/ 122970 w 433398"/>
                <a:gd name="connsiteY88" fmla="*/ 318807 h 433398"/>
                <a:gd name="connsiteX89" fmla="*/ 79198 w 433398"/>
                <a:gd name="connsiteY89" fmla="*/ 353405 h 433398"/>
                <a:gd name="connsiteX90" fmla="*/ 140297 w 433398"/>
                <a:gd name="connsiteY90" fmla="*/ 393603 h 433398"/>
                <a:gd name="connsiteX91" fmla="*/ 129926 w 433398"/>
                <a:gd name="connsiteY91" fmla="*/ 388759 h 433398"/>
                <a:gd name="connsiteX92" fmla="*/ 136513 w 433398"/>
                <a:gd name="connsiteY92" fmla="*/ 330222 h 433398"/>
                <a:gd name="connsiteX93" fmla="*/ 145318 w 433398"/>
                <a:gd name="connsiteY93" fmla="*/ 334351 h 433398"/>
                <a:gd name="connsiteX94" fmla="*/ 143028 w 433398"/>
                <a:gd name="connsiteY94" fmla="*/ 352144 h 433398"/>
                <a:gd name="connsiteX95" fmla="*/ 160163 w 433398"/>
                <a:gd name="connsiteY95" fmla="*/ 360177 h 433398"/>
                <a:gd name="connsiteX96" fmla="*/ 172043 w 433398"/>
                <a:gd name="connsiteY96" fmla="*/ 346859 h 433398"/>
                <a:gd name="connsiteX97" fmla="*/ 180848 w 433398"/>
                <a:gd name="connsiteY97" fmla="*/ 350971 h 433398"/>
                <a:gd name="connsiteX98" fmla="*/ 140297 w 433398"/>
                <a:gd name="connsiteY98" fmla="*/ 393603 h 433398"/>
                <a:gd name="connsiteX99" fmla="*/ 219358 w 433398"/>
                <a:gd name="connsiteY99" fmla="*/ 409171 h 433398"/>
                <a:gd name="connsiteX100" fmla="*/ 219326 w 433398"/>
                <a:gd name="connsiteY100" fmla="*/ 359985 h 433398"/>
                <a:gd name="connsiteX101" fmla="*/ 195476 w 433398"/>
                <a:gd name="connsiteY101" fmla="*/ 359985 h 433398"/>
                <a:gd name="connsiteX102" fmla="*/ 195460 w 433398"/>
                <a:gd name="connsiteY102" fmla="*/ 353397 h 433398"/>
                <a:gd name="connsiteX103" fmla="*/ 228861 w 433398"/>
                <a:gd name="connsiteY103" fmla="*/ 353365 h 433398"/>
                <a:gd name="connsiteX104" fmla="*/ 228893 w 433398"/>
                <a:gd name="connsiteY104" fmla="*/ 409155 h 433398"/>
                <a:gd name="connsiteX105" fmla="*/ 219358 w 433398"/>
                <a:gd name="connsiteY105" fmla="*/ 409171 h 433398"/>
                <a:gd name="connsiteX106" fmla="*/ 216691 w 433398"/>
                <a:gd name="connsiteY106" fmla="*/ 329539 h 433398"/>
                <a:gd name="connsiteX107" fmla="*/ 103851 w 433398"/>
                <a:gd name="connsiteY107" fmla="*/ 216683 h 433398"/>
                <a:gd name="connsiteX108" fmla="*/ 216691 w 433398"/>
                <a:gd name="connsiteY108" fmla="*/ 103827 h 433398"/>
                <a:gd name="connsiteX109" fmla="*/ 329563 w 433398"/>
                <a:gd name="connsiteY109" fmla="*/ 216683 h 433398"/>
                <a:gd name="connsiteX110" fmla="*/ 216691 w 433398"/>
                <a:gd name="connsiteY110" fmla="*/ 329539 h 433398"/>
                <a:gd name="connsiteX111" fmla="*/ 138819 w 433398"/>
                <a:gd name="connsiteY111" fmla="*/ 383248 h 433398"/>
                <a:gd name="connsiteX112" fmla="*/ 139461 w 433398"/>
                <a:gd name="connsiteY112" fmla="*/ 383545 h 433398"/>
                <a:gd name="connsiteX113" fmla="*/ 155744 w 433398"/>
                <a:gd name="connsiteY113" fmla="*/ 365286 h 433398"/>
                <a:gd name="connsiteX114" fmla="*/ 142064 w 433398"/>
                <a:gd name="connsiteY114" fmla="*/ 358900 h 433398"/>
                <a:gd name="connsiteX115" fmla="*/ 138819 w 433398"/>
                <a:gd name="connsiteY115" fmla="*/ 383248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3398" h="433398">
                  <a:moveTo>
                    <a:pt x="51652" y="233649"/>
                  </a:moveTo>
                  <a:cubicBezTo>
                    <a:pt x="37498" y="236380"/>
                    <a:pt x="32229" y="242951"/>
                    <a:pt x="34470" y="254623"/>
                  </a:cubicBezTo>
                  <a:lnTo>
                    <a:pt x="36165" y="263492"/>
                  </a:lnTo>
                  <a:lnTo>
                    <a:pt x="78009" y="255459"/>
                  </a:lnTo>
                  <a:lnTo>
                    <a:pt x="76177" y="245915"/>
                  </a:lnTo>
                  <a:cubicBezTo>
                    <a:pt x="73864" y="233898"/>
                    <a:pt x="65019" y="231094"/>
                    <a:pt x="51652" y="233649"/>
                  </a:cubicBezTo>
                  <a:close/>
                  <a:moveTo>
                    <a:pt x="45451" y="166123"/>
                  </a:moveTo>
                  <a:cubicBezTo>
                    <a:pt x="40559" y="164918"/>
                    <a:pt x="37201" y="167288"/>
                    <a:pt x="36020" y="172003"/>
                  </a:cubicBezTo>
                  <a:lnTo>
                    <a:pt x="34486" y="178221"/>
                  </a:lnTo>
                  <a:lnTo>
                    <a:pt x="50552" y="182237"/>
                  </a:lnTo>
                  <a:lnTo>
                    <a:pt x="51998" y="176414"/>
                  </a:lnTo>
                  <a:cubicBezTo>
                    <a:pt x="53363" y="170951"/>
                    <a:pt x="50753" y="167441"/>
                    <a:pt x="45451" y="166123"/>
                  </a:cubicBezTo>
                  <a:close/>
                  <a:moveTo>
                    <a:pt x="82885" y="100349"/>
                  </a:moveTo>
                  <a:cubicBezTo>
                    <a:pt x="78081" y="96629"/>
                    <a:pt x="73518" y="97714"/>
                    <a:pt x="69598" y="102783"/>
                  </a:cubicBezTo>
                  <a:lnTo>
                    <a:pt x="64377" y="109498"/>
                  </a:lnTo>
                  <a:lnTo>
                    <a:pt x="80017" y="121628"/>
                  </a:lnTo>
                  <a:lnTo>
                    <a:pt x="84805" y="115443"/>
                  </a:lnTo>
                  <a:cubicBezTo>
                    <a:pt x="88789" y="110294"/>
                    <a:pt x="88379" y="104598"/>
                    <a:pt x="82885" y="100349"/>
                  </a:cubicBezTo>
                  <a:close/>
                  <a:moveTo>
                    <a:pt x="70273" y="168726"/>
                  </a:moveTo>
                  <a:cubicBezTo>
                    <a:pt x="63967" y="167159"/>
                    <a:pt x="59951" y="171080"/>
                    <a:pt x="58489" y="176960"/>
                  </a:cubicBezTo>
                  <a:lnTo>
                    <a:pt x="56777" y="183788"/>
                  </a:lnTo>
                  <a:lnTo>
                    <a:pt x="75808" y="188527"/>
                  </a:lnTo>
                  <a:lnTo>
                    <a:pt x="77454" y="181876"/>
                  </a:lnTo>
                  <a:cubicBezTo>
                    <a:pt x="79077" y="175393"/>
                    <a:pt x="77181" y="170453"/>
                    <a:pt x="70273" y="168726"/>
                  </a:cubicBezTo>
                  <a:close/>
                  <a:moveTo>
                    <a:pt x="216707" y="0"/>
                  </a:moveTo>
                  <a:cubicBezTo>
                    <a:pt x="97039" y="0"/>
                    <a:pt x="0" y="97007"/>
                    <a:pt x="0" y="216691"/>
                  </a:cubicBezTo>
                  <a:cubicBezTo>
                    <a:pt x="0" y="336367"/>
                    <a:pt x="97039" y="433398"/>
                    <a:pt x="216707" y="433398"/>
                  </a:cubicBezTo>
                  <a:cubicBezTo>
                    <a:pt x="336383" y="433398"/>
                    <a:pt x="433398" y="336375"/>
                    <a:pt x="433398" y="216691"/>
                  </a:cubicBezTo>
                  <a:cubicBezTo>
                    <a:pt x="433390" y="97007"/>
                    <a:pt x="336383" y="0"/>
                    <a:pt x="216707" y="0"/>
                  </a:cubicBezTo>
                  <a:close/>
                  <a:moveTo>
                    <a:pt x="221567" y="22637"/>
                  </a:moveTo>
                  <a:cubicBezTo>
                    <a:pt x="226411" y="22621"/>
                    <a:pt x="233536" y="23657"/>
                    <a:pt x="237103" y="24774"/>
                  </a:cubicBezTo>
                  <a:lnTo>
                    <a:pt x="237119" y="32413"/>
                  </a:lnTo>
                  <a:cubicBezTo>
                    <a:pt x="233368" y="30847"/>
                    <a:pt x="226266" y="29305"/>
                    <a:pt x="221495" y="29305"/>
                  </a:cubicBezTo>
                  <a:cubicBezTo>
                    <a:pt x="208835" y="29321"/>
                    <a:pt x="202585" y="35394"/>
                    <a:pt x="202601" y="51460"/>
                  </a:cubicBezTo>
                  <a:cubicBezTo>
                    <a:pt x="202617" y="65766"/>
                    <a:pt x="207590" y="74884"/>
                    <a:pt x="220772" y="74852"/>
                  </a:cubicBezTo>
                  <a:cubicBezTo>
                    <a:pt x="223013" y="74852"/>
                    <a:pt x="227013" y="74322"/>
                    <a:pt x="228837" y="73976"/>
                  </a:cubicBezTo>
                  <a:lnTo>
                    <a:pt x="228805" y="49596"/>
                  </a:lnTo>
                  <a:lnTo>
                    <a:pt x="238075" y="49596"/>
                  </a:lnTo>
                  <a:lnTo>
                    <a:pt x="238123" y="78555"/>
                  </a:lnTo>
                  <a:cubicBezTo>
                    <a:pt x="232934" y="80122"/>
                    <a:pt x="226499" y="81519"/>
                    <a:pt x="219470" y="81551"/>
                  </a:cubicBezTo>
                  <a:cubicBezTo>
                    <a:pt x="201428" y="81551"/>
                    <a:pt x="193082" y="70980"/>
                    <a:pt x="193066" y="51460"/>
                  </a:cubicBezTo>
                  <a:cubicBezTo>
                    <a:pt x="193026" y="33514"/>
                    <a:pt x="200826" y="22653"/>
                    <a:pt x="221567" y="22637"/>
                  </a:cubicBezTo>
                  <a:close/>
                  <a:moveTo>
                    <a:pt x="118672" y="50456"/>
                  </a:moveTo>
                  <a:lnTo>
                    <a:pt x="136256" y="85006"/>
                  </a:lnTo>
                  <a:cubicBezTo>
                    <a:pt x="140506" y="93368"/>
                    <a:pt x="145542" y="93713"/>
                    <a:pt x="152354" y="90243"/>
                  </a:cubicBezTo>
                  <a:cubicBezTo>
                    <a:pt x="159231" y="86741"/>
                    <a:pt x="161954" y="82539"/>
                    <a:pt x="157672" y="74113"/>
                  </a:cubicBezTo>
                  <a:lnTo>
                    <a:pt x="140096" y="39547"/>
                  </a:lnTo>
                  <a:lnTo>
                    <a:pt x="148587" y="35217"/>
                  </a:lnTo>
                  <a:lnTo>
                    <a:pt x="166380" y="70177"/>
                  </a:lnTo>
                  <a:cubicBezTo>
                    <a:pt x="172831" y="82853"/>
                    <a:pt x="165866" y="90773"/>
                    <a:pt x="155351" y="96123"/>
                  </a:cubicBezTo>
                  <a:cubicBezTo>
                    <a:pt x="144820" y="101473"/>
                    <a:pt x="134393" y="102397"/>
                    <a:pt x="127942" y="89721"/>
                  </a:cubicBezTo>
                  <a:lnTo>
                    <a:pt x="110165" y="54761"/>
                  </a:lnTo>
                  <a:lnTo>
                    <a:pt x="118672" y="50456"/>
                  </a:lnTo>
                  <a:close/>
                  <a:moveTo>
                    <a:pt x="65437" y="97368"/>
                  </a:moveTo>
                  <a:cubicBezTo>
                    <a:pt x="72827" y="87849"/>
                    <a:pt x="80893" y="86636"/>
                    <a:pt x="88990" y="92894"/>
                  </a:cubicBezTo>
                  <a:cubicBezTo>
                    <a:pt x="95906" y="98276"/>
                    <a:pt x="96678" y="105771"/>
                    <a:pt x="93432" y="112679"/>
                  </a:cubicBezTo>
                  <a:lnTo>
                    <a:pt x="123179" y="113917"/>
                  </a:lnTo>
                  <a:lnTo>
                    <a:pt x="116278" y="122825"/>
                  </a:lnTo>
                  <a:lnTo>
                    <a:pt x="88211" y="121243"/>
                  </a:lnTo>
                  <a:lnTo>
                    <a:pt x="84965" y="125428"/>
                  </a:lnTo>
                  <a:lnTo>
                    <a:pt x="103273" y="139614"/>
                  </a:lnTo>
                  <a:lnTo>
                    <a:pt x="97433" y="147157"/>
                  </a:lnTo>
                  <a:lnTo>
                    <a:pt x="53331" y="113001"/>
                  </a:lnTo>
                  <a:lnTo>
                    <a:pt x="65437" y="97368"/>
                  </a:lnTo>
                  <a:close/>
                  <a:moveTo>
                    <a:pt x="29811" y="169746"/>
                  </a:moveTo>
                  <a:cubicBezTo>
                    <a:pt x="32542" y="158701"/>
                    <a:pt x="38422" y="154451"/>
                    <a:pt x="47178" y="156628"/>
                  </a:cubicBezTo>
                  <a:cubicBezTo>
                    <a:pt x="52745" y="158010"/>
                    <a:pt x="56071" y="163657"/>
                    <a:pt x="56063" y="168051"/>
                  </a:cubicBezTo>
                  <a:lnTo>
                    <a:pt x="56392" y="168131"/>
                  </a:lnTo>
                  <a:cubicBezTo>
                    <a:pt x="59043" y="161464"/>
                    <a:pt x="65365" y="157576"/>
                    <a:pt x="72691" y="159392"/>
                  </a:cubicBezTo>
                  <a:cubicBezTo>
                    <a:pt x="83126" y="161994"/>
                    <a:pt x="86668" y="172180"/>
                    <a:pt x="83985" y="182960"/>
                  </a:cubicBezTo>
                  <a:lnTo>
                    <a:pt x="79905" y="199372"/>
                  </a:lnTo>
                  <a:lnTo>
                    <a:pt x="25778" y="185909"/>
                  </a:lnTo>
                  <a:lnTo>
                    <a:pt x="29811" y="169746"/>
                  </a:lnTo>
                  <a:close/>
                  <a:moveTo>
                    <a:pt x="27738" y="254575"/>
                  </a:moveTo>
                  <a:cubicBezTo>
                    <a:pt x="24212" y="236187"/>
                    <a:pt x="34518" y="227231"/>
                    <a:pt x="49845" y="224298"/>
                  </a:cubicBezTo>
                  <a:cubicBezTo>
                    <a:pt x="65268" y="221334"/>
                    <a:pt x="78981" y="225584"/>
                    <a:pt x="82467" y="243738"/>
                  </a:cubicBezTo>
                  <a:lnTo>
                    <a:pt x="86283" y="263588"/>
                  </a:lnTo>
                  <a:lnTo>
                    <a:pt x="31498" y="274103"/>
                  </a:lnTo>
                  <a:lnTo>
                    <a:pt x="27738" y="254575"/>
                  </a:lnTo>
                  <a:close/>
                  <a:moveTo>
                    <a:pt x="79198" y="353405"/>
                  </a:moveTo>
                  <a:lnTo>
                    <a:pt x="72024" y="344368"/>
                  </a:lnTo>
                  <a:lnTo>
                    <a:pt x="90629" y="298917"/>
                  </a:lnTo>
                  <a:lnTo>
                    <a:pt x="57067" y="325450"/>
                  </a:lnTo>
                  <a:lnTo>
                    <a:pt x="51652" y="318558"/>
                  </a:lnTo>
                  <a:lnTo>
                    <a:pt x="95424" y="283960"/>
                  </a:lnTo>
                  <a:lnTo>
                    <a:pt x="101762" y="292009"/>
                  </a:lnTo>
                  <a:lnTo>
                    <a:pt x="82258" y="339942"/>
                  </a:lnTo>
                  <a:lnTo>
                    <a:pt x="117588" y="312011"/>
                  </a:lnTo>
                  <a:lnTo>
                    <a:pt x="122970" y="318807"/>
                  </a:lnTo>
                  <a:lnTo>
                    <a:pt x="79198" y="353405"/>
                  </a:lnTo>
                  <a:close/>
                  <a:moveTo>
                    <a:pt x="140297" y="393603"/>
                  </a:moveTo>
                  <a:lnTo>
                    <a:pt x="129926" y="388759"/>
                  </a:lnTo>
                  <a:lnTo>
                    <a:pt x="136513" y="330222"/>
                  </a:lnTo>
                  <a:lnTo>
                    <a:pt x="145318" y="334351"/>
                  </a:lnTo>
                  <a:lnTo>
                    <a:pt x="143028" y="352144"/>
                  </a:lnTo>
                  <a:lnTo>
                    <a:pt x="160163" y="360177"/>
                  </a:lnTo>
                  <a:lnTo>
                    <a:pt x="172043" y="346859"/>
                  </a:lnTo>
                  <a:lnTo>
                    <a:pt x="180848" y="350971"/>
                  </a:lnTo>
                  <a:lnTo>
                    <a:pt x="140297" y="393603"/>
                  </a:lnTo>
                  <a:close/>
                  <a:moveTo>
                    <a:pt x="219358" y="409171"/>
                  </a:moveTo>
                  <a:lnTo>
                    <a:pt x="219326" y="359985"/>
                  </a:lnTo>
                  <a:lnTo>
                    <a:pt x="195476" y="359985"/>
                  </a:lnTo>
                  <a:lnTo>
                    <a:pt x="195460" y="353397"/>
                  </a:lnTo>
                  <a:lnTo>
                    <a:pt x="228861" y="353365"/>
                  </a:lnTo>
                  <a:lnTo>
                    <a:pt x="228893" y="409155"/>
                  </a:lnTo>
                  <a:lnTo>
                    <a:pt x="219358" y="409171"/>
                  </a:lnTo>
                  <a:close/>
                  <a:moveTo>
                    <a:pt x="216691" y="329539"/>
                  </a:moveTo>
                  <a:cubicBezTo>
                    <a:pt x="154371" y="329539"/>
                    <a:pt x="103851" y="279003"/>
                    <a:pt x="103851" y="216683"/>
                  </a:cubicBezTo>
                  <a:cubicBezTo>
                    <a:pt x="103851" y="154363"/>
                    <a:pt x="154371" y="103827"/>
                    <a:pt x="216691" y="103827"/>
                  </a:cubicBezTo>
                  <a:cubicBezTo>
                    <a:pt x="279027" y="103827"/>
                    <a:pt x="329563" y="154363"/>
                    <a:pt x="329563" y="216683"/>
                  </a:cubicBezTo>
                  <a:cubicBezTo>
                    <a:pt x="329555" y="279003"/>
                    <a:pt x="279019" y="329539"/>
                    <a:pt x="216691" y="329539"/>
                  </a:cubicBezTo>
                  <a:close/>
                  <a:moveTo>
                    <a:pt x="138819" y="383248"/>
                  </a:moveTo>
                  <a:lnTo>
                    <a:pt x="139461" y="383545"/>
                  </a:lnTo>
                  <a:lnTo>
                    <a:pt x="155744" y="365286"/>
                  </a:lnTo>
                  <a:lnTo>
                    <a:pt x="142064" y="358900"/>
                  </a:lnTo>
                  <a:lnTo>
                    <a:pt x="138819" y="383248"/>
                  </a:lnTo>
                  <a:close/>
                </a:path>
              </a:pathLst>
            </a:custGeom>
            <a:solidFill>
              <a:srgbClr val="FFFFFF">
                <a:alpha val="80000"/>
              </a:srgbClr>
            </a:solidFill>
            <a:ln w="8021" cap="flat">
              <a:noFill/>
              <a:prstDash val="solid"/>
              <a:miter/>
            </a:ln>
          </p:spPr>
          <p:txBody>
            <a:bodyPr rtlCol="0" anchor="ctr"/>
            <a:lstStyle/>
            <a:p>
              <a:endParaRPr lang="da-DK"/>
            </a:p>
          </p:txBody>
        </p:sp>
        <p:sp>
          <p:nvSpPr>
            <p:cNvPr id="6" name="Freeform: Shape 5">
              <a:extLst>
                <a:ext uri="{FF2B5EF4-FFF2-40B4-BE49-F238E27FC236}">
                  <a16:creationId xmlns:a16="http://schemas.microsoft.com/office/drawing/2014/main" id="{4CB8FD11-802A-0F7A-BB64-2502D62ABBB9}"/>
                </a:ext>
              </a:extLst>
            </p:cNvPr>
            <p:cNvSpPr/>
            <p:nvPr/>
          </p:nvSpPr>
          <p:spPr>
            <a:xfrm>
              <a:off x="11186811" y="5991228"/>
              <a:ext cx="433398" cy="433398"/>
            </a:xfrm>
            <a:custGeom>
              <a:avLst/>
              <a:gdLst>
                <a:gd name="connsiteX0" fmla="*/ 282787 w 433398"/>
                <a:gd name="connsiteY0" fmla="*/ 41402 h 433398"/>
                <a:gd name="connsiteX1" fmla="*/ 260238 w 433398"/>
                <a:gd name="connsiteY1" fmla="*/ 57171 h 433398"/>
                <a:gd name="connsiteX2" fmla="*/ 257009 w 433398"/>
                <a:gd name="connsiteY2" fmla="*/ 70602 h 433398"/>
                <a:gd name="connsiteX3" fmla="*/ 291639 w 433398"/>
                <a:gd name="connsiteY3" fmla="*/ 49387 h 433398"/>
                <a:gd name="connsiteX4" fmla="*/ 282787 w 433398"/>
                <a:gd name="connsiteY4" fmla="*/ 41402 h 433398"/>
                <a:gd name="connsiteX5" fmla="*/ 333523 w 433398"/>
                <a:gd name="connsiteY5" fmla="*/ 349783 h 433398"/>
                <a:gd name="connsiteX6" fmla="*/ 347019 w 433398"/>
                <a:gd name="connsiteY6" fmla="*/ 349124 h 433398"/>
                <a:gd name="connsiteX7" fmla="*/ 353060 w 433398"/>
                <a:gd name="connsiteY7" fmla="*/ 343147 h 433398"/>
                <a:gd name="connsiteX8" fmla="*/ 339163 w 433398"/>
                <a:gd name="connsiteY8" fmla="*/ 329073 h 433398"/>
                <a:gd name="connsiteX9" fmla="*/ 333612 w 433398"/>
                <a:gd name="connsiteY9" fmla="*/ 334568 h 433398"/>
                <a:gd name="connsiteX10" fmla="*/ 333523 w 433398"/>
                <a:gd name="connsiteY10" fmla="*/ 349783 h 433398"/>
                <a:gd name="connsiteX11" fmla="*/ 266608 w 433398"/>
                <a:gd name="connsiteY11" fmla="*/ 84162 h 433398"/>
                <a:gd name="connsiteX12" fmla="*/ 289189 w 433398"/>
                <a:gd name="connsiteY12" fmla="*/ 68128 h 433398"/>
                <a:gd name="connsiteX13" fmla="*/ 292250 w 433398"/>
                <a:gd name="connsiteY13" fmla="*/ 56111 h 433398"/>
                <a:gd name="connsiteX14" fmla="*/ 257908 w 433398"/>
                <a:gd name="connsiteY14" fmla="*/ 77053 h 433398"/>
                <a:gd name="connsiteX15" fmla="*/ 266608 w 433398"/>
                <a:gd name="connsiteY15" fmla="*/ 84162 h 433398"/>
                <a:gd name="connsiteX16" fmla="*/ 220137 w 433398"/>
                <a:gd name="connsiteY16" fmla="*/ 382855 h 433398"/>
                <a:gd name="connsiteX17" fmla="*/ 209437 w 433398"/>
                <a:gd name="connsiteY17" fmla="*/ 393667 h 433398"/>
                <a:gd name="connsiteX18" fmla="*/ 219559 w 433398"/>
                <a:gd name="connsiteY18" fmla="*/ 402640 h 433398"/>
                <a:gd name="connsiteX19" fmla="*/ 228066 w 433398"/>
                <a:gd name="connsiteY19" fmla="*/ 402592 h 433398"/>
                <a:gd name="connsiteX20" fmla="*/ 227953 w 433398"/>
                <a:gd name="connsiteY20" fmla="*/ 382806 h 433398"/>
                <a:gd name="connsiteX21" fmla="*/ 220137 w 433398"/>
                <a:gd name="connsiteY21" fmla="*/ 382855 h 433398"/>
                <a:gd name="connsiteX22" fmla="*/ 216683 w 433398"/>
                <a:gd name="connsiteY22" fmla="*/ 0 h 433398"/>
                <a:gd name="connsiteX23" fmla="*/ 0 w 433398"/>
                <a:gd name="connsiteY23" fmla="*/ 216691 h 433398"/>
                <a:gd name="connsiteX24" fmla="*/ 216691 w 433398"/>
                <a:gd name="connsiteY24" fmla="*/ 433398 h 433398"/>
                <a:gd name="connsiteX25" fmla="*/ 433398 w 433398"/>
                <a:gd name="connsiteY25" fmla="*/ 216691 h 433398"/>
                <a:gd name="connsiteX26" fmla="*/ 216683 w 433398"/>
                <a:gd name="connsiteY26" fmla="*/ 0 h 433398"/>
                <a:gd name="connsiteX27" fmla="*/ 391891 w 433398"/>
                <a:gd name="connsiteY27" fmla="*/ 136015 h 433398"/>
                <a:gd name="connsiteX28" fmla="*/ 403531 w 433398"/>
                <a:gd name="connsiteY28" fmla="*/ 167425 h 433398"/>
                <a:gd name="connsiteX29" fmla="*/ 397330 w 433398"/>
                <a:gd name="connsiteY29" fmla="*/ 169714 h 433398"/>
                <a:gd name="connsiteX30" fmla="*/ 389016 w 433398"/>
                <a:gd name="connsiteY30" fmla="*/ 147262 h 433398"/>
                <a:gd name="connsiteX31" fmla="*/ 373640 w 433398"/>
                <a:gd name="connsiteY31" fmla="*/ 152957 h 433398"/>
                <a:gd name="connsiteX32" fmla="*/ 380211 w 433398"/>
                <a:gd name="connsiteY32" fmla="*/ 170702 h 433398"/>
                <a:gd name="connsiteX33" fmla="*/ 374034 w 433398"/>
                <a:gd name="connsiteY33" fmla="*/ 172991 h 433398"/>
                <a:gd name="connsiteX34" fmla="*/ 367463 w 433398"/>
                <a:gd name="connsiteY34" fmla="*/ 155230 h 433398"/>
                <a:gd name="connsiteX35" fmla="*/ 349059 w 433398"/>
                <a:gd name="connsiteY35" fmla="*/ 162058 h 433398"/>
                <a:gd name="connsiteX36" fmla="*/ 357655 w 433398"/>
                <a:gd name="connsiteY36" fmla="*/ 185250 h 433398"/>
                <a:gd name="connsiteX37" fmla="*/ 351477 w 433398"/>
                <a:gd name="connsiteY37" fmla="*/ 187539 h 433398"/>
                <a:gd name="connsiteX38" fmla="*/ 339564 w 433398"/>
                <a:gd name="connsiteY38" fmla="*/ 155407 h 433398"/>
                <a:gd name="connsiteX39" fmla="*/ 391891 w 433398"/>
                <a:gd name="connsiteY39" fmla="*/ 136015 h 433398"/>
                <a:gd name="connsiteX40" fmla="*/ 342279 w 433398"/>
                <a:gd name="connsiteY40" fmla="*/ 69518 h 433398"/>
                <a:gd name="connsiteX41" fmla="*/ 355879 w 433398"/>
                <a:gd name="connsiteY41" fmla="*/ 84018 h 433398"/>
                <a:gd name="connsiteX42" fmla="*/ 353397 w 433398"/>
                <a:gd name="connsiteY42" fmla="*/ 121435 h 433398"/>
                <a:gd name="connsiteX43" fmla="*/ 315441 w 433398"/>
                <a:gd name="connsiteY43" fmla="*/ 122440 h 433398"/>
                <a:gd name="connsiteX44" fmla="*/ 301584 w 433398"/>
                <a:gd name="connsiteY44" fmla="*/ 107707 h 433398"/>
                <a:gd name="connsiteX45" fmla="*/ 342279 w 433398"/>
                <a:gd name="connsiteY45" fmla="*/ 69518 h 433398"/>
                <a:gd name="connsiteX46" fmla="*/ 251313 w 433398"/>
                <a:gd name="connsiteY46" fmla="*/ 53797 h 433398"/>
                <a:gd name="connsiteX47" fmla="*/ 285124 w 433398"/>
                <a:gd name="connsiteY47" fmla="*/ 35233 h 433398"/>
                <a:gd name="connsiteX48" fmla="*/ 298130 w 433398"/>
                <a:gd name="connsiteY48" fmla="*/ 71494 h 433398"/>
                <a:gd name="connsiteX49" fmla="*/ 264287 w 433398"/>
                <a:gd name="connsiteY49" fmla="*/ 90323 h 433398"/>
                <a:gd name="connsiteX50" fmla="*/ 251313 w 433398"/>
                <a:gd name="connsiteY50" fmla="*/ 53797 h 433398"/>
                <a:gd name="connsiteX51" fmla="*/ 233520 w 433398"/>
                <a:gd name="connsiteY51" fmla="*/ 24196 h 433398"/>
                <a:gd name="connsiteX52" fmla="*/ 233568 w 433398"/>
                <a:gd name="connsiteY52" fmla="*/ 30783 h 433398"/>
                <a:gd name="connsiteX53" fmla="*/ 208401 w 433398"/>
                <a:gd name="connsiteY53" fmla="*/ 30927 h 433398"/>
                <a:gd name="connsiteX54" fmla="*/ 208497 w 433398"/>
                <a:gd name="connsiteY54" fmla="*/ 48198 h 433398"/>
                <a:gd name="connsiteX55" fmla="*/ 228725 w 433398"/>
                <a:gd name="connsiteY55" fmla="*/ 48070 h 433398"/>
                <a:gd name="connsiteX56" fmla="*/ 228757 w 433398"/>
                <a:gd name="connsiteY56" fmla="*/ 54673 h 433398"/>
                <a:gd name="connsiteX57" fmla="*/ 208529 w 433398"/>
                <a:gd name="connsiteY57" fmla="*/ 54785 h 433398"/>
                <a:gd name="connsiteX58" fmla="*/ 208674 w 433398"/>
                <a:gd name="connsiteY58" fmla="*/ 80105 h 433398"/>
                <a:gd name="connsiteX59" fmla="*/ 199131 w 433398"/>
                <a:gd name="connsiteY59" fmla="*/ 80154 h 433398"/>
                <a:gd name="connsiteX60" fmla="*/ 198818 w 433398"/>
                <a:gd name="connsiteY60" fmla="*/ 24380 h 433398"/>
                <a:gd name="connsiteX61" fmla="*/ 233520 w 433398"/>
                <a:gd name="connsiteY61" fmla="*/ 24196 h 433398"/>
                <a:gd name="connsiteX62" fmla="*/ 103835 w 433398"/>
                <a:gd name="connsiteY62" fmla="*/ 216691 h 433398"/>
                <a:gd name="connsiteX63" fmla="*/ 216691 w 433398"/>
                <a:gd name="connsiteY63" fmla="*/ 103835 h 433398"/>
                <a:gd name="connsiteX64" fmla="*/ 329547 w 433398"/>
                <a:gd name="connsiteY64" fmla="*/ 216691 h 433398"/>
                <a:gd name="connsiteX65" fmla="*/ 216691 w 433398"/>
                <a:gd name="connsiteY65" fmla="*/ 329547 h 433398"/>
                <a:gd name="connsiteX66" fmla="*/ 103835 w 433398"/>
                <a:gd name="connsiteY66" fmla="*/ 216691 h 433398"/>
                <a:gd name="connsiteX67" fmla="*/ 217848 w 433398"/>
                <a:gd name="connsiteY67" fmla="*/ 409243 h 433398"/>
                <a:gd name="connsiteX68" fmla="*/ 199806 w 433398"/>
                <a:gd name="connsiteY68" fmla="*/ 393458 h 433398"/>
                <a:gd name="connsiteX69" fmla="*/ 212658 w 433398"/>
                <a:gd name="connsiteY69" fmla="*/ 377770 h 433398"/>
                <a:gd name="connsiteX70" fmla="*/ 195259 w 433398"/>
                <a:gd name="connsiteY70" fmla="*/ 353574 h 433398"/>
                <a:gd name="connsiteX71" fmla="*/ 206537 w 433398"/>
                <a:gd name="connsiteY71" fmla="*/ 353494 h 433398"/>
                <a:gd name="connsiteX72" fmla="*/ 222619 w 433398"/>
                <a:gd name="connsiteY72" fmla="*/ 376589 h 433398"/>
                <a:gd name="connsiteX73" fmla="*/ 227921 w 433398"/>
                <a:gd name="connsiteY73" fmla="*/ 376573 h 433398"/>
                <a:gd name="connsiteX74" fmla="*/ 227793 w 433398"/>
                <a:gd name="connsiteY74" fmla="*/ 353397 h 433398"/>
                <a:gd name="connsiteX75" fmla="*/ 237336 w 433398"/>
                <a:gd name="connsiteY75" fmla="*/ 353333 h 433398"/>
                <a:gd name="connsiteX76" fmla="*/ 237633 w 433398"/>
                <a:gd name="connsiteY76" fmla="*/ 409123 h 433398"/>
                <a:gd name="connsiteX77" fmla="*/ 217848 w 433398"/>
                <a:gd name="connsiteY77" fmla="*/ 409243 h 433398"/>
                <a:gd name="connsiteX78" fmla="*/ 273814 w 433398"/>
                <a:gd name="connsiteY78" fmla="*/ 401523 h 433398"/>
                <a:gd name="connsiteX79" fmla="*/ 271275 w 433398"/>
                <a:gd name="connsiteY79" fmla="*/ 395434 h 433398"/>
                <a:gd name="connsiteX80" fmla="*/ 293350 w 433398"/>
                <a:gd name="connsiteY80" fmla="*/ 386148 h 433398"/>
                <a:gd name="connsiteX81" fmla="*/ 286980 w 433398"/>
                <a:gd name="connsiteY81" fmla="*/ 371038 h 433398"/>
                <a:gd name="connsiteX82" fmla="*/ 269548 w 433398"/>
                <a:gd name="connsiteY82" fmla="*/ 378380 h 433398"/>
                <a:gd name="connsiteX83" fmla="*/ 266994 w 433398"/>
                <a:gd name="connsiteY83" fmla="*/ 372307 h 433398"/>
                <a:gd name="connsiteX84" fmla="*/ 284426 w 433398"/>
                <a:gd name="connsiteY84" fmla="*/ 364965 h 433398"/>
                <a:gd name="connsiteX85" fmla="*/ 276818 w 433398"/>
                <a:gd name="connsiteY85" fmla="*/ 346891 h 433398"/>
                <a:gd name="connsiteX86" fmla="*/ 254037 w 433398"/>
                <a:gd name="connsiteY86" fmla="*/ 356490 h 433398"/>
                <a:gd name="connsiteX87" fmla="*/ 251482 w 433398"/>
                <a:gd name="connsiteY87" fmla="*/ 350401 h 433398"/>
                <a:gd name="connsiteX88" fmla="*/ 283084 w 433398"/>
                <a:gd name="connsiteY88" fmla="*/ 337114 h 433398"/>
                <a:gd name="connsiteX89" fmla="*/ 304701 w 433398"/>
                <a:gd name="connsiteY89" fmla="*/ 388526 h 433398"/>
                <a:gd name="connsiteX90" fmla="*/ 273814 w 433398"/>
                <a:gd name="connsiteY90" fmla="*/ 401523 h 433398"/>
                <a:gd name="connsiteX91" fmla="*/ 350425 w 433398"/>
                <a:gd name="connsiteY91" fmla="*/ 355036 h 433398"/>
                <a:gd name="connsiteX92" fmla="*/ 326486 w 433398"/>
                <a:gd name="connsiteY92" fmla="*/ 356354 h 433398"/>
                <a:gd name="connsiteX93" fmla="*/ 324711 w 433398"/>
                <a:gd name="connsiteY93" fmla="*/ 336159 h 433398"/>
                <a:gd name="connsiteX94" fmla="*/ 295359 w 433398"/>
                <a:gd name="connsiteY94" fmla="*/ 331025 h 433398"/>
                <a:gd name="connsiteX95" fmla="*/ 303375 w 433398"/>
                <a:gd name="connsiteY95" fmla="*/ 323089 h 433398"/>
                <a:gd name="connsiteX96" fmla="*/ 331001 w 433398"/>
                <a:gd name="connsiteY96" fmla="*/ 328342 h 433398"/>
                <a:gd name="connsiteX97" fmla="*/ 334769 w 433398"/>
                <a:gd name="connsiteY97" fmla="*/ 324623 h 433398"/>
                <a:gd name="connsiteX98" fmla="*/ 318502 w 433398"/>
                <a:gd name="connsiteY98" fmla="*/ 308147 h 433398"/>
                <a:gd name="connsiteX99" fmla="*/ 325282 w 433398"/>
                <a:gd name="connsiteY99" fmla="*/ 301448 h 433398"/>
                <a:gd name="connsiteX100" fmla="*/ 364491 w 433398"/>
                <a:gd name="connsiteY100" fmla="*/ 341123 h 433398"/>
                <a:gd name="connsiteX101" fmla="*/ 350425 w 433398"/>
                <a:gd name="connsiteY101" fmla="*/ 355036 h 433398"/>
                <a:gd name="connsiteX102" fmla="*/ 392928 w 433398"/>
                <a:gd name="connsiteY102" fmla="*/ 293993 h 433398"/>
                <a:gd name="connsiteX103" fmla="*/ 334158 w 433398"/>
                <a:gd name="connsiteY103" fmla="*/ 290539 h 433398"/>
                <a:gd name="connsiteX104" fmla="*/ 337797 w 433398"/>
                <a:gd name="connsiteY104" fmla="*/ 281534 h 433398"/>
                <a:gd name="connsiteX105" fmla="*/ 355687 w 433398"/>
                <a:gd name="connsiteY105" fmla="*/ 282867 h 433398"/>
                <a:gd name="connsiteX106" fmla="*/ 362780 w 433398"/>
                <a:gd name="connsiteY106" fmla="*/ 265339 h 433398"/>
                <a:gd name="connsiteX107" fmla="*/ 348850 w 433398"/>
                <a:gd name="connsiteY107" fmla="*/ 254181 h 433398"/>
                <a:gd name="connsiteX108" fmla="*/ 352489 w 433398"/>
                <a:gd name="connsiteY108" fmla="*/ 245160 h 433398"/>
                <a:gd name="connsiteX109" fmla="*/ 397217 w 433398"/>
                <a:gd name="connsiteY109" fmla="*/ 283365 h 433398"/>
                <a:gd name="connsiteX110" fmla="*/ 392928 w 433398"/>
                <a:gd name="connsiteY110" fmla="*/ 293993 h 433398"/>
                <a:gd name="connsiteX111" fmla="*/ 408680 w 433398"/>
                <a:gd name="connsiteY111" fmla="*/ 235015 h 433398"/>
                <a:gd name="connsiteX112" fmla="*/ 408512 w 433398"/>
                <a:gd name="connsiteY112" fmla="*/ 244743 h 433398"/>
                <a:gd name="connsiteX113" fmla="*/ 353068 w 433398"/>
                <a:gd name="connsiteY113" fmla="*/ 225158 h 433398"/>
                <a:gd name="connsiteX114" fmla="*/ 353269 w 433398"/>
                <a:gd name="connsiteY114" fmla="*/ 213703 h 433398"/>
                <a:gd name="connsiteX115" fmla="*/ 409387 w 433398"/>
                <a:gd name="connsiteY115" fmla="*/ 195878 h 433398"/>
                <a:gd name="connsiteX116" fmla="*/ 409219 w 433398"/>
                <a:gd name="connsiteY116" fmla="*/ 205686 h 433398"/>
                <a:gd name="connsiteX117" fmla="*/ 361237 w 433398"/>
                <a:gd name="connsiteY117" fmla="*/ 219840 h 433398"/>
                <a:gd name="connsiteX118" fmla="*/ 408680 w 433398"/>
                <a:gd name="connsiteY118" fmla="*/ 235015 h 433398"/>
                <a:gd name="connsiteX119" fmla="*/ 386951 w 433398"/>
                <a:gd name="connsiteY119" fmla="*/ 285390 h 433398"/>
                <a:gd name="connsiteX120" fmla="*/ 387216 w 433398"/>
                <a:gd name="connsiteY120" fmla="*/ 284747 h 433398"/>
                <a:gd name="connsiteX121" fmla="*/ 368122 w 433398"/>
                <a:gd name="connsiteY121" fmla="*/ 269468 h 433398"/>
                <a:gd name="connsiteX122" fmla="*/ 362475 w 433398"/>
                <a:gd name="connsiteY122" fmla="*/ 283462 h 433398"/>
                <a:gd name="connsiteX123" fmla="*/ 386951 w 433398"/>
                <a:gd name="connsiteY123" fmla="*/ 285390 h 433398"/>
                <a:gd name="connsiteX124" fmla="*/ 346874 w 433398"/>
                <a:gd name="connsiteY124" fmla="*/ 114471 h 433398"/>
                <a:gd name="connsiteX125" fmla="*/ 350184 w 433398"/>
                <a:gd name="connsiteY125" fmla="*/ 87576 h 433398"/>
                <a:gd name="connsiteX126" fmla="*/ 343999 w 433398"/>
                <a:gd name="connsiteY126" fmla="*/ 81005 h 433398"/>
                <a:gd name="connsiteX127" fmla="*/ 312951 w 433398"/>
                <a:gd name="connsiteY127" fmla="*/ 110157 h 433398"/>
                <a:gd name="connsiteX128" fmla="*/ 319586 w 433398"/>
                <a:gd name="connsiteY128" fmla="*/ 117234 h 433398"/>
                <a:gd name="connsiteX129" fmla="*/ 346874 w 433398"/>
                <a:gd name="connsiteY129" fmla="*/ 114471 h 43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33398" h="433398">
                  <a:moveTo>
                    <a:pt x="282787" y="41402"/>
                  </a:moveTo>
                  <a:cubicBezTo>
                    <a:pt x="272729" y="37603"/>
                    <a:pt x="266279" y="41185"/>
                    <a:pt x="260238" y="57171"/>
                  </a:cubicBezTo>
                  <a:cubicBezTo>
                    <a:pt x="258166" y="62601"/>
                    <a:pt x="257057" y="67012"/>
                    <a:pt x="257009" y="70602"/>
                  </a:cubicBezTo>
                  <a:lnTo>
                    <a:pt x="291639" y="49387"/>
                  </a:lnTo>
                  <a:cubicBezTo>
                    <a:pt x="290378" y="45579"/>
                    <a:pt x="287414" y="43145"/>
                    <a:pt x="282787" y="41402"/>
                  </a:cubicBezTo>
                  <a:close/>
                  <a:moveTo>
                    <a:pt x="333523" y="349783"/>
                  </a:moveTo>
                  <a:cubicBezTo>
                    <a:pt x="337773" y="354096"/>
                    <a:pt x="342448" y="353638"/>
                    <a:pt x="347019" y="349124"/>
                  </a:cubicBezTo>
                  <a:lnTo>
                    <a:pt x="353060" y="343147"/>
                  </a:lnTo>
                  <a:lnTo>
                    <a:pt x="339163" y="329073"/>
                  </a:lnTo>
                  <a:lnTo>
                    <a:pt x="333612" y="334568"/>
                  </a:lnTo>
                  <a:cubicBezTo>
                    <a:pt x="328977" y="339147"/>
                    <a:pt x="328631" y="344842"/>
                    <a:pt x="333523" y="349783"/>
                  </a:cubicBezTo>
                  <a:close/>
                  <a:moveTo>
                    <a:pt x="266608" y="84162"/>
                  </a:moveTo>
                  <a:cubicBezTo>
                    <a:pt x="276682" y="87978"/>
                    <a:pt x="283148" y="84114"/>
                    <a:pt x="289189" y="68128"/>
                  </a:cubicBezTo>
                  <a:cubicBezTo>
                    <a:pt x="291013" y="63324"/>
                    <a:pt x="292017" y="59453"/>
                    <a:pt x="292250" y="56111"/>
                  </a:cubicBezTo>
                  <a:lnTo>
                    <a:pt x="257908" y="77053"/>
                  </a:lnTo>
                  <a:cubicBezTo>
                    <a:pt x="259363" y="80298"/>
                    <a:pt x="262311" y="82539"/>
                    <a:pt x="266608" y="84162"/>
                  </a:cubicBezTo>
                  <a:close/>
                  <a:moveTo>
                    <a:pt x="220137" y="382855"/>
                  </a:moveTo>
                  <a:cubicBezTo>
                    <a:pt x="213638" y="382887"/>
                    <a:pt x="209405" y="386726"/>
                    <a:pt x="209437" y="393667"/>
                  </a:cubicBezTo>
                  <a:cubicBezTo>
                    <a:pt x="209469" y="399740"/>
                    <a:pt x="213140" y="402672"/>
                    <a:pt x="219559" y="402640"/>
                  </a:cubicBezTo>
                  <a:lnTo>
                    <a:pt x="228066" y="402592"/>
                  </a:lnTo>
                  <a:lnTo>
                    <a:pt x="227953" y="382806"/>
                  </a:lnTo>
                  <a:lnTo>
                    <a:pt x="220137" y="382855"/>
                  </a:lnTo>
                  <a:close/>
                  <a:moveTo>
                    <a:pt x="216683" y="0"/>
                  </a:moveTo>
                  <a:cubicBezTo>
                    <a:pt x="97023" y="0"/>
                    <a:pt x="0" y="97007"/>
                    <a:pt x="0" y="216691"/>
                  </a:cubicBezTo>
                  <a:cubicBezTo>
                    <a:pt x="0" y="336367"/>
                    <a:pt x="97023" y="433398"/>
                    <a:pt x="216691" y="433398"/>
                  </a:cubicBezTo>
                  <a:cubicBezTo>
                    <a:pt x="336383" y="433398"/>
                    <a:pt x="433398" y="336375"/>
                    <a:pt x="433398" y="216691"/>
                  </a:cubicBezTo>
                  <a:cubicBezTo>
                    <a:pt x="433390" y="97007"/>
                    <a:pt x="336383" y="0"/>
                    <a:pt x="216683" y="0"/>
                  </a:cubicBezTo>
                  <a:close/>
                  <a:moveTo>
                    <a:pt x="391891" y="136015"/>
                  </a:moveTo>
                  <a:lnTo>
                    <a:pt x="403531" y="167425"/>
                  </a:lnTo>
                  <a:lnTo>
                    <a:pt x="397330" y="169714"/>
                  </a:lnTo>
                  <a:lnTo>
                    <a:pt x="389016" y="147262"/>
                  </a:lnTo>
                  <a:lnTo>
                    <a:pt x="373640" y="152957"/>
                  </a:lnTo>
                  <a:lnTo>
                    <a:pt x="380211" y="170702"/>
                  </a:lnTo>
                  <a:lnTo>
                    <a:pt x="374034" y="172991"/>
                  </a:lnTo>
                  <a:lnTo>
                    <a:pt x="367463" y="155230"/>
                  </a:lnTo>
                  <a:lnTo>
                    <a:pt x="349059" y="162058"/>
                  </a:lnTo>
                  <a:lnTo>
                    <a:pt x="357655" y="185250"/>
                  </a:lnTo>
                  <a:lnTo>
                    <a:pt x="351477" y="187539"/>
                  </a:lnTo>
                  <a:lnTo>
                    <a:pt x="339564" y="155407"/>
                  </a:lnTo>
                  <a:lnTo>
                    <a:pt x="391891" y="136015"/>
                  </a:lnTo>
                  <a:close/>
                  <a:moveTo>
                    <a:pt x="342279" y="69518"/>
                  </a:moveTo>
                  <a:lnTo>
                    <a:pt x="355879" y="84018"/>
                  </a:lnTo>
                  <a:cubicBezTo>
                    <a:pt x="368700" y="97682"/>
                    <a:pt x="364772" y="110751"/>
                    <a:pt x="353397" y="121435"/>
                  </a:cubicBezTo>
                  <a:cubicBezTo>
                    <a:pt x="341942" y="132184"/>
                    <a:pt x="328077" y="135919"/>
                    <a:pt x="315441" y="122440"/>
                  </a:cubicBezTo>
                  <a:lnTo>
                    <a:pt x="301584" y="107707"/>
                  </a:lnTo>
                  <a:lnTo>
                    <a:pt x="342279" y="69518"/>
                  </a:lnTo>
                  <a:close/>
                  <a:moveTo>
                    <a:pt x="251313" y="53797"/>
                  </a:moveTo>
                  <a:cubicBezTo>
                    <a:pt x="258800" y="33980"/>
                    <a:pt x="268825" y="29072"/>
                    <a:pt x="285124" y="35233"/>
                  </a:cubicBezTo>
                  <a:cubicBezTo>
                    <a:pt x="301351" y="41370"/>
                    <a:pt x="305601" y="51693"/>
                    <a:pt x="298130" y="71494"/>
                  </a:cubicBezTo>
                  <a:cubicBezTo>
                    <a:pt x="290659" y="91199"/>
                    <a:pt x="280843" y="96581"/>
                    <a:pt x="264287" y="90323"/>
                  </a:cubicBezTo>
                  <a:cubicBezTo>
                    <a:pt x="247642" y="84034"/>
                    <a:pt x="243843" y="73502"/>
                    <a:pt x="251313" y="53797"/>
                  </a:cubicBezTo>
                  <a:close/>
                  <a:moveTo>
                    <a:pt x="233520" y="24196"/>
                  </a:moveTo>
                  <a:lnTo>
                    <a:pt x="233568" y="30783"/>
                  </a:lnTo>
                  <a:lnTo>
                    <a:pt x="208401" y="30927"/>
                  </a:lnTo>
                  <a:lnTo>
                    <a:pt x="208497" y="48198"/>
                  </a:lnTo>
                  <a:lnTo>
                    <a:pt x="228725" y="48070"/>
                  </a:lnTo>
                  <a:lnTo>
                    <a:pt x="228757" y="54673"/>
                  </a:lnTo>
                  <a:lnTo>
                    <a:pt x="208529" y="54785"/>
                  </a:lnTo>
                  <a:lnTo>
                    <a:pt x="208674" y="80105"/>
                  </a:lnTo>
                  <a:lnTo>
                    <a:pt x="199131" y="80154"/>
                  </a:lnTo>
                  <a:lnTo>
                    <a:pt x="198818" y="24380"/>
                  </a:lnTo>
                  <a:lnTo>
                    <a:pt x="233520" y="24196"/>
                  </a:lnTo>
                  <a:close/>
                  <a:moveTo>
                    <a:pt x="103835" y="216691"/>
                  </a:moveTo>
                  <a:cubicBezTo>
                    <a:pt x="103835" y="154371"/>
                    <a:pt x="154371" y="103835"/>
                    <a:pt x="216691" y="103835"/>
                  </a:cubicBezTo>
                  <a:cubicBezTo>
                    <a:pt x="279011" y="103835"/>
                    <a:pt x="329547" y="154371"/>
                    <a:pt x="329547" y="216691"/>
                  </a:cubicBezTo>
                  <a:cubicBezTo>
                    <a:pt x="329547" y="279012"/>
                    <a:pt x="279011" y="329547"/>
                    <a:pt x="216691" y="329547"/>
                  </a:cubicBezTo>
                  <a:cubicBezTo>
                    <a:pt x="154371" y="329547"/>
                    <a:pt x="103835" y="279003"/>
                    <a:pt x="103835" y="216691"/>
                  </a:cubicBezTo>
                  <a:close/>
                  <a:moveTo>
                    <a:pt x="217848" y="409243"/>
                  </a:moveTo>
                  <a:cubicBezTo>
                    <a:pt x="205798" y="409307"/>
                    <a:pt x="199870" y="403692"/>
                    <a:pt x="199806" y="393458"/>
                  </a:cubicBezTo>
                  <a:cubicBezTo>
                    <a:pt x="199773" y="384702"/>
                    <a:pt x="205204" y="379449"/>
                    <a:pt x="212658" y="377770"/>
                  </a:cubicBezTo>
                  <a:lnTo>
                    <a:pt x="195259" y="353574"/>
                  </a:lnTo>
                  <a:lnTo>
                    <a:pt x="206537" y="353494"/>
                  </a:lnTo>
                  <a:lnTo>
                    <a:pt x="222619" y="376589"/>
                  </a:lnTo>
                  <a:lnTo>
                    <a:pt x="227921" y="376573"/>
                  </a:lnTo>
                  <a:lnTo>
                    <a:pt x="227793" y="353397"/>
                  </a:lnTo>
                  <a:lnTo>
                    <a:pt x="237336" y="353333"/>
                  </a:lnTo>
                  <a:lnTo>
                    <a:pt x="237633" y="409123"/>
                  </a:lnTo>
                  <a:lnTo>
                    <a:pt x="217848" y="409243"/>
                  </a:lnTo>
                  <a:close/>
                  <a:moveTo>
                    <a:pt x="273814" y="401523"/>
                  </a:moveTo>
                  <a:lnTo>
                    <a:pt x="271275" y="395434"/>
                  </a:lnTo>
                  <a:lnTo>
                    <a:pt x="293350" y="386148"/>
                  </a:lnTo>
                  <a:lnTo>
                    <a:pt x="286980" y="371038"/>
                  </a:lnTo>
                  <a:lnTo>
                    <a:pt x="269548" y="378380"/>
                  </a:lnTo>
                  <a:lnTo>
                    <a:pt x="266994" y="372307"/>
                  </a:lnTo>
                  <a:lnTo>
                    <a:pt x="284426" y="364965"/>
                  </a:lnTo>
                  <a:lnTo>
                    <a:pt x="276818" y="346891"/>
                  </a:lnTo>
                  <a:lnTo>
                    <a:pt x="254037" y="356490"/>
                  </a:lnTo>
                  <a:lnTo>
                    <a:pt x="251482" y="350401"/>
                  </a:lnTo>
                  <a:lnTo>
                    <a:pt x="283084" y="337114"/>
                  </a:lnTo>
                  <a:lnTo>
                    <a:pt x="304701" y="388526"/>
                  </a:lnTo>
                  <a:lnTo>
                    <a:pt x="273814" y="401523"/>
                  </a:lnTo>
                  <a:close/>
                  <a:moveTo>
                    <a:pt x="350425" y="355036"/>
                  </a:moveTo>
                  <a:cubicBezTo>
                    <a:pt x="341846" y="363511"/>
                    <a:pt x="333684" y="363648"/>
                    <a:pt x="326486" y="356354"/>
                  </a:cubicBezTo>
                  <a:cubicBezTo>
                    <a:pt x="320333" y="350136"/>
                    <a:pt x="320558" y="342577"/>
                    <a:pt x="324711" y="336159"/>
                  </a:cubicBezTo>
                  <a:lnTo>
                    <a:pt x="295359" y="331025"/>
                  </a:lnTo>
                  <a:lnTo>
                    <a:pt x="303375" y="323089"/>
                  </a:lnTo>
                  <a:lnTo>
                    <a:pt x="331001" y="328342"/>
                  </a:lnTo>
                  <a:lnTo>
                    <a:pt x="334769" y="324623"/>
                  </a:lnTo>
                  <a:lnTo>
                    <a:pt x="318502" y="308147"/>
                  </a:lnTo>
                  <a:lnTo>
                    <a:pt x="325282" y="301448"/>
                  </a:lnTo>
                  <a:lnTo>
                    <a:pt x="364491" y="341123"/>
                  </a:lnTo>
                  <a:lnTo>
                    <a:pt x="350425" y="355036"/>
                  </a:lnTo>
                  <a:close/>
                  <a:moveTo>
                    <a:pt x="392928" y="293993"/>
                  </a:moveTo>
                  <a:lnTo>
                    <a:pt x="334158" y="290539"/>
                  </a:lnTo>
                  <a:lnTo>
                    <a:pt x="337797" y="281534"/>
                  </a:lnTo>
                  <a:lnTo>
                    <a:pt x="355687" y="282867"/>
                  </a:lnTo>
                  <a:lnTo>
                    <a:pt x="362780" y="265339"/>
                  </a:lnTo>
                  <a:lnTo>
                    <a:pt x="348850" y="254181"/>
                  </a:lnTo>
                  <a:lnTo>
                    <a:pt x="352489" y="245160"/>
                  </a:lnTo>
                  <a:lnTo>
                    <a:pt x="397217" y="283365"/>
                  </a:lnTo>
                  <a:lnTo>
                    <a:pt x="392928" y="293993"/>
                  </a:lnTo>
                  <a:close/>
                  <a:moveTo>
                    <a:pt x="408680" y="235015"/>
                  </a:moveTo>
                  <a:lnTo>
                    <a:pt x="408512" y="244743"/>
                  </a:lnTo>
                  <a:lnTo>
                    <a:pt x="353068" y="225158"/>
                  </a:lnTo>
                  <a:lnTo>
                    <a:pt x="353269" y="213703"/>
                  </a:lnTo>
                  <a:lnTo>
                    <a:pt x="409387" y="195878"/>
                  </a:lnTo>
                  <a:lnTo>
                    <a:pt x="409219" y="205686"/>
                  </a:lnTo>
                  <a:lnTo>
                    <a:pt x="361237" y="219840"/>
                  </a:lnTo>
                  <a:lnTo>
                    <a:pt x="408680" y="235015"/>
                  </a:lnTo>
                  <a:close/>
                  <a:moveTo>
                    <a:pt x="386951" y="285390"/>
                  </a:moveTo>
                  <a:lnTo>
                    <a:pt x="387216" y="284747"/>
                  </a:lnTo>
                  <a:lnTo>
                    <a:pt x="368122" y="269468"/>
                  </a:lnTo>
                  <a:lnTo>
                    <a:pt x="362475" y="283462"/>
                  </a:lnTo>
                  <a:lnTo>
                    <a:pt x="386951" y="285390"/>
                  </a:lnTo>
                  <a:close/>
                  <a:moveTo>
                    <a:pt x="346874" y="114471"/>
                  </a:moveTo>
                  <a:cubicBezTo>
                    <a:pt x="357374" y="104630"/>
                    <a:pt x="358313" y="96260"/>
                    <a:pt x="350184" y="87576"/>
                  </a:cubicBezTo>
                  <a:lnTo>
                    <a:pt x="343999" y="81005"/>
                  </a:lnTo>
                  <a:lnTo>
                    <a:pt x="312951" y="110157"/>
                  </a:lnTo>
                  <a:lnTo>
                    <a:pt x="319586" y="117234"/>
                  </a:lnTo>
                  <a:cubicBezTo>
                    <a:pt x="327973" y="126159"/>
                    <a:pt x="336929" y="123805"/>
                    <a:pt x="346874" y="114471"/>
                  </a:cubicBezTo>
                  <a:close/>
                </a:path>
              </a:pathLst>
            </a:custGeom>
            <a:solidFill>
              <a:srgbClr val="FFFFFF">
                <a:alpha val="81000"/>
              </a:srgbClr>
            </a:solidFill>
            <a:ln w="8021" cap="flat">
              <a:noFill/>
              <a:prstDash val="solid"/>
              <a:miter/>
            </a:ln>
          </p:spPr>
          <p:txBody>
            <a:bodyPr rtlCol="0" anchor="ctr"/>
            <a:lstStyle/>
            <a:p>
              <a:endParaRPr lang="da-DK"/>
            </a:p>
          </p:txBody>
        </p:sp>
      </p:grpSp>
    </p:spTree>
    <p:extLst>
      <p:ext uri="{BB962C8B-B14F-4D97-AF65-F5344CB8AC3E}">
        <p14:creationId xmlns:p14="http://schemas.microsoft.com/office/powerpoint/2010/main" val="24241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med billede">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34589E-DBEF-F10A-B123-19B3462ED4F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billede</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9" name="Picture Placeholder 8">
            <a:extLst>
              <a:ext uri="{FF2B5EF4-FFF2-40B4-BE49-F238E27FC236}">
                <a16:creationId xmlns:a16="http://schemas.microsoft.com/office/drawing/2014/main" id="{4C7D5A1B-444A-F49D-1D90-6E0E039EB041}"/>
              </a:ext>
            </a:extLst>
          </p:cNvPr>
          <p:cNvSpPr>
            <a:spLocks noGrp="1"/>
          </p:cNvSpPr>
          <p:nvPr>
            <p:ph type="pic" sz="quarter" idx="11" hasCustomPrompt="1"/>
          </p:nvPr>
        </p:nvSpPr>
        <p:spPr>
          <a:xfrm>
            <a:off x="0" y="0"/>
            <a:ext cx="6096000" cy="6858000"/>
          </a:xfrm>
          <a:noFill/>
        </p:spPr>
        <p:txBody>
          <a:bodyPr bIns="576000" anchor="ctr" anchorCtr="0">
            <a:noAutofit/>
          </a:bodyPr>
          <a:lstStyle>
            <a:lvl1pPr marL="0" indent="0" algn="ctr">
              <a:buNone/>
              <a:defRPr>
                <a:solidFill>
                  <a:schemeClr val="tx1"/>
                </a:solidFill>
              </a:defRPr>
            </a:lvl1pPr>
          </a:lstStyle>
          <a:p>
            <a:r>
              <a:rPr lang="da-DK" dirty="0"/>
              <a:t>Indsæt billede</a:t>
            </a:r>
          </a:p>
        </p:txBody>
      </p:sp>
      <p:pic>
        <p:nvPicPr>
          <p:cNvPr id="6" name="Graphic 5">
            <a:extLst>
              <a:ext uri="{FF2B5EF4-FFF2-40B4-BE49-F238E27FC236}">
                <a16:creationId xmlns:a16="http://schemas.microsoft.com/office/drawing/2014/main" id="{4CADE800-1B68-04FB-1A4D-A5DBDE2E2B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57361" y="5991228"/>
            <a:ext cx="763139" cy="433784"/>
          </a:xfrm>
          <a:prstGeom prst="rect">
            <a:avLst/>
          </a:prstGeom>
        </p:spPr>
      </p:pic>
    </p:spTree>
    <p:extLst>
      <p:ext uri="{BB962C8B-B14F-4D97-AF65-F5344CB8AC3E}">
        <p14:creationId xmlns:p14="http://schemas.microsoft.com/office/powerpoint/2010/main" val="304453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 med tal -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accent4"/>
          </a:solidFill>
        </p:spPr>
        <p:txBody>
          <a:bodyPr lIns="0" tIns="0" rIns="144000" bIns="360000" anchor="ctr" anchorCtr="0">
            <a:noAutofit/>
          </a:bodyPr>
          <a:lstStyle>
            <a:lvl1pPr marL="0" indent="0" algn="ctr">
              <a:lnSpc>
                <a:spcPct val="100000"/>
              </a:lnSpc>
              <a:spcAft>
                <a:spcPts val="0"/>
              </a:spcAft>
              <a:buNone/>
              <a:defRPr sz="57000" b="1">
                <a:solidFill>
                  <a:schemeClr val="bg1"/>
                </a:solidFill>
                <a:latin typeface="LFPressSerifOffc" panose="00000500000000000000" pitchFamily="2" charset="0"/>
              </a:defRPr>
            </a:lvl1pPr>
          </a:lstStyle>
          <a:p>
            <a:pPr lvl="0"/>
            <a:r>
              <a:rPr lang="en-US" dirty="0"/>
              <a:t>0</a:t>
            </a:r>
          </a:p>
        </p:txBody>
      </p:sp>
    </p:spTree>
    <p:extLst>
      <p:ext uri="{BB962C8B-B14F-4D97-AF65-F5344CB8AC3E}">
        <p14:creationId xmlns:p14="http://schemas.microsoft.com/office/powerpoint/2010/main" val="9349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med tal - Grå">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9A67-CE19-7A2E-E102-A4CFFF68B706}"/>
              </a:ext>
            </a:extLst>
          </p:cNvPr>
          <p:cNvSpPr>
            <a:spLocks noGrp="1"/>
          </p:cNvSpPr>
          <p:nvPr>
            <p:ph type="title" hasCustomPrompt="1"/>
          </p:nvPr>
        </p:nvSpPr>
        <p:spPr>
          <a:xfrm>
            <a:off x="6540049" y="1132611"/>
            <a:ext cx="5080451" cy="1569660"/>
          </a:xfrm>
        </p:spPr>
        <p:txBody>
          <a:bodyPr>
            <a:noAutofit/>
          </a:bodyPr>
          <a:lstStyle/>
          <a:p>
            <a:r>
              <a:rPr lang="da-DK" noProof="0" dirty="0"/>
              <a:t>Overskrift i en til tre linjer — </a:t>
            </a:r>
            <a:r>
              <a:rPr lang="da-DK" noProof="0" dirty="0" err="1"/>
              <a:t>breaker</a:t>
            </a:r>
            <a:r>
              <a:rPr lang="da-DK" noProof="0" dirty="0"/>
              <a:t> med stort tal</a:t>
            </a:r>
          </a:p>
        </p:txBody>
      </p:sp>
      <p:sp>
        <p:nvSpPr>
          <p:cNvPr id="7" name="Text Placeholder 10">
            <a:extLst>
              <a:ext uri="{FF2B5EF4-FFF2-40B4-BE49-F238E27FC236}">
                <a16:creationId xmlns:a16="http://schemas.microsoft.com/office/drawing/2014/main" id="{79654A37-0579-BB07-208B-277EC9F4E61A}"/>
              </a:ext>
            </a:extLst>
          </p:cNvPr>
          <p:cNvSpPr>
            <a:spLocks noGrp="1"/>
          </p:cNvSpPr>
          <p:nvPr>
            <p:ph type="body" sz="quarter" idx="10" hasCustomPrompt="1"/>
          </p:nvPr>
        </p:nvSpPr>
        <p:spPr>
          <a:xfrm>
            <a:off x="6540049" y="3110479"/>
            <a:ext cx="5080451" cy="756617"/>
          </a:xfrm>
        </p:spPr>
        <p:txBody>
          <a:bodyPr>
            <a:noAutofit/>
          </a:bodyPr>
          <a:lstStyle>
            <a:lvl1pPr marL="0" indent="0">
              <a:spcAft>
                <a:spcPts val="0"/>
              </a:spcAft>
              <a:buNone/>
              <a:defRPr sz="1800">
                <a:solidFill>
                  <a:schemeClr val="tx2"/>
                </a:solidFill>
              </a:defRPr>
            </a:lvl1pPr>
            <a:lvl2pPr marL="288000" indent="0">
              <a:buNone/>
              <a:defRPr/>
            </a:lvl2pPr>
          </a:lstStyle>
          <a:p>
            <a:pPr lvl="0"/>
            <a:r>
              <a:rPr lang="da-DK" noProof="0" dirty="0"/>
              <a:t>Manchet i </a:t>
            </a:r>
            <a:r>
              <a:rPr lang="da-DK" noProof="0" dirty="0" err="1"/>
              <a:t>maks</a:t>
            </a:r>
            <a:r>
              <a:rPr lang="da-DK" noProof="0" dirty="0"/>
              <a:t> tre linjer </a:t>
            </a:r>
            <a:r>
              <a:rPr lang="da-DK" noProof="0" dirty="0" err="1"/>
              <a:t>nostrum</a:t>
            </a:r>
            <a:r>
              <a:rPr lang="da-DK" noProof="0" dirty="0"/>
              <a:t> </a:t>
            </a:r>
            <a:r>
              <a:rPr lang="da-DK" noProof="0" dirty="0" err="1"/>
              <a:t>que</a:t>
            </a:r>
            <a:r>
              <a:rPr lang="da-DK" noProof="0" dirty="0"/>
              <a:t> </a:t>
            </a:r>
            <a:r>
              <a:rPr lang="da-DK" noProof="0" dirty="0" err="1"/>
              <a:t>veria</a:t>
            </a:r>
            <a:r>
              <a:rPr lang="da-DK" noProof="0" dirty="0"/>
              <a:t> </a:t>
            </a:r>
            <a:r>
              <a:rPr lang="da-DK" noProof="0" dirty="0" err="1"/>
              <a:t>velessus</a:t>
            </a:r>
            <a:r>
              <a:rPr lang="da-DK" noProof="0" dirty="0"/>
              <a:t> assimil </a:t>
            </a:r>
            <a:r>
              <a:rPr lang="da-DK" noProof="0" dirty="0" err="1"/>
              <a:t>imenihilibus</a:t>
            </a:r>
            <a:r>
              <a:rPr lang="da-DK" noProof="0" dirty="0"/>
              <a:t> as </a:t>
            </a:r>
            <a:r>
              <a:rPr lang="da-DK" noProof="0" dirty="0" err="1"/>
              <a:t>ressum</a:t>
            </a:r>
            <a:r>
              <a:rPr lang="da-DK" noProof="0" dirty="0"/>
              <a:t> </a:t>
            </a:r>
            <a:r>
              <a:rPr lang="da-DK" noProof="0" dirty="0" err="1"/>
              <a:t>que</a:t>
            </a:r>
            <a:r>
              <a:rPr lang="da-DK" noProof="0" dirty="0"/>
              <a:t> </a:t>
            </a:r>
            <a:r>
              <a:rPr lang="da-DK" noProof="0" dirty="0" err="1"/>
              <a:t>repella</a:t>
            </a:r>
            <a:r>
              <a:rPr lang="da-DK" noProof="0" dirty="0"/>
              <a:t> </a:t>
            </a:r>
            <a:r>
              <a:rPr lang="da-DK" noProof="0" dirty="0" err="1"/>
              <a:t>borume</a:t>
            </a:r>
            <a:r>
              <a:rPr lang="da-DK" noProof="0" dirty="0"/>
              <a:t> </a:t>
            </a:r>
            <a:r>
              <a:rPr lang="da-DK" noProof="0" dirty="0" err="1"/>
              <a:t>nimus</a:t>
            </a:r>
            <a:r>
              <a:rPr lang="da-DK" noProof="0" dirty="0"/>
              <a:t> </a:t>
            </a:r>
            <a:r>
              <a:rPr lang="da-DK" noProof="0" dirty="0" err="1"/>
              <a:t>dolupta</a:t>
            </a:r>
            <a:r>
              <a:rPr lang="da-DK" noProof="0" dirty="0"/>
              <a:t> </a:t>
            </a:r>
            <a:r>
              <a:rPr lang="da-DK" noProof="0" dirty="0" err="1"/>
              <a:t>tquam</a:t>
            </a:r>
            <a:r>
              <a:rPr lang="da-DK" noProof="0" dirty="0"/>
              <a:t> </a:t>
            </a:r>
            <a:r>
              <a:rPr lang="da-DK" noProof="0" dirty="0" err="1"/>
              <a:t>nate</a:t>
            </a:r>
            <a:r>
              <a:rPr lang="da-DK" noProof="0" dirty="0"/>
              <a:t> </a:t>
            </a:r>
            <a:r>
              <a:rPr lang="da-DK" noProof="0" dirty="0" err="1"/>
              <a:t>niminciis</a:t>
            </a:r>
            <a:r>
              <a:rPr lang="da-DK" noProof="0" dirty="0"/>
              <a:t> </a:t>
            </a:r>
            <a:r>
              <a:rPr lang="da-DK" noProof="0" dirty="0" err="1"/>
              <a:t>accaeserum</a:t>
            </a:r>
            <a:r>
              <a:rPr lang="da-DK" noProof="0" dirty="0"/>
              <a:t>.</a:t>
            </a:r>
          </a:p>
        </p:txBody>
      </p:sp>
      <p:sp>
        <p:nvSpPr>
          <p:cNvPr id="4" name="Text Placeholder 3">
            <a:extLst>
              <a:ext uri="{FF2B5EF4-FFF2-40B4-BE49-F238E27FC236}">
                <a16:creationId xmlns:a16="http://schemas.microsoft.com/office/drawing/2014/main" id="{A907FE6D-2AD2-9772-9089-D20F6C7AD117}"/>
              </a:ext>
            </a:extLst>
          </p:cNvPr>
          <p:cNvSpPr>
            <a:spLocks noGrp="1"/>
          </p:cNvSpPr>
          <p:nvPr>
            <p:ph type="body" sz="quarter" idx="11" hasCustomPrompt="1"/>
          </p:nvPr>
        </p:nvSpPr>
        <p:spPr>
          <a:xfrm>
            <a:off x="0" y="0"/>
            <a:ext cx="6096000" cy="6858000"/>
          </a:xfrm>
          <a:solidFill>
            <a:schemeClr val="bg1"/>
          </a:solidFill>
        </p:spPr>
        <p:txBody>
          <a:bodyPr lIns="0" tIns="0" rIns="144000" bIns="360000" anchor="ctr" anchorCtr="0">
            <a:noAutofit/>
          </a:bodyPr>
          <a:lstStyle>
            <a:lvl1pPr marL="0" indent="0" algn="ctr">
              <a:lnSpc>
                <a:spcPct val="100000"/>
              </a:lnSpc>
              <a:spcAft>
                <a:spcPts val="0"/>
              </a:spcAft>
              <a:buNone/>
              <a:defRPr sz="57000" b="1">
                <a:solidFill>
                  <a:schemeClr val="tx2"/>
                </a:solidFill>
                <a:latin typeface="LFPressSerifOffc" panose="00000500000000000000" pitchFamily="2" charset="0"/>
              </a:defRPr>
            </a:lvl1pPr>
          </a:lstStyle>
          <a:p>
            <a:pPr lvl="0"/>
            <a:r>
              <a:rPr lang="en-US" dirty="0"/>
              <a:t>0</a:t>
            </a:r>
          </a:p>
        </p:txBody>
      </p:sp>
    </p:spTree>
    <p:extLst>
      <p:ext uri="{BB962C8B-B14F-4D97-AF65-F5344CB8AC3E}">
        <p14:creationId xmlns:p14="http://schemas.microsoft.com/office/powerpoint/2010/main" val="31032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B7343-A14E-37BF-1624-E57F696FA817}"/>
              </a:ext>
            </a:extLst>
          </p:cNvPr>
          <p:cNvSpPr>
            <a:spLocks noGrp="1"/>
          </p:cNvSpPr>
          <p:nvPr>
            <p:ph type="title"/>
          </p:nvPr>
        </p:nvSpPr>
        <p:spPr>
          <a:xfrm>
            <a:off x="571500" y="836613"/>
            <a:ext cx="11049000" cy="1046440"/>
          </a:xfrm>
          <a:prstGeom prst="rect">
            <a:avLst/>
          </a:prstGeom>
        </p:spPr>
        <p:txBody>
          <a:bodyPr vert="horz" lIns="0" tIns="0" rIns="0" bIns="0" rtlCol="0" anchor="t" anchorCtr="0">
            <a:noAutofit/>
          </a:bodyPr>
          <a:lstStyle/>
          <a:p>
            <a:r>
              <a:rPr lang="en-US" noProof="0"/>
              <a:t>Click to edit Master title style</a:t>
            </a:r>
            <a:endParaRPr lang="da-DK" noProof="0" dirty="0"/>
          </a:p>
        </p:txBody>
      </p:sp>
      <p:sp>
        <p:nvSpPr>
          <p:cNvPr id="3" name="Text Placeholder 2">
            <a:extLst>
              <a:ext uri="{FF2B5EF4-FFF2-40B4-BE49-F238E27FC236}">
                <a16:creationId xmlns:a16="http://schemas.microsoft.com/office/drawing/2014/main" id="{ABA05A28-EA63-BF77-879A-0A25A4C284C0}"/>
              </a:ext>
            </a:extLst>
          </p:cNvPr>
          <p:cNvSpPr>
            <a:spLocks noGrp="1"/>
          </p:cNvSpPr>
          <p:nvPr>
            <p:ph type="body" idx="1"/>
          </p:nvPr>
        </p:nvSpPr>
        <p:spPr>
          <a:xfrm>
            <a:off x="571499" y="2276475"/>
            <a:ext cx="11049001" cy="350202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4" name="Date Placeholder 3">
            <a:extLst>
              <a:ext uri="{FF2B5EF4-FFF2-40B4-BE49-F238E27FC236}">
                <a16:creationId xmlns:a16="http://schemas.microsoft.com/office/drawing/2014/main" id="{A3970858-747F-383F-1168-68A5FD013F9D}"/>
              </a:ext>
            </a:extLst>
          </p:cNvPr>
          <p:cNvSpPr>
            <a:spLocks noGrp="1"/>
          </p:cNvSpPr>
          <p:nvPr>
            <p:ph type="dt" sz="half" idx="2"/>
          </p:nvPr>
        </p:nvSpPr>
        <p:spPr>
          <a:xfrm>
            <a:off x="6235700" y="6296789"/>
            <a:ext cx="1608138" cy="153888"/>
          </a:xfrm>
          <a:prstGeom prst="rect">
            <a:avLst/>
          </a:prstGeom>
        </p:spPr>
        <p:txBody>
          <a:bodyPr vert="horz" wrap="square" lIns="0" tIns="0" rIns="0" bIns="0" rtlCol="0" anchor="t" anchorCtr="0">
            <a:spAutoFit/>
          </a:bodyPr>
          <a:lstStyle>
            <a:lvl1pPr algn="l">
              <a:defRPr sz="1000">
                <a:solidFill>
                  <a:schemeClr val="tx1"/>
                </a:solidFill>
              </a:defRPr>
            </a:lvl1pPr>
          </a:lstStyle>
          <a:p>
            <a:fld id="{1255FD78-C43A-4BFC-A125-599C5504E2CB}" type="datetime2">
              <a:rPr lang="da-DK" smtClean="0"/>
              <a:t>22. januar 2024</a:t>
            </a:fld>
            <a:endParaRPr lang="da-DK" dirty="0"/>
          </a:p>
        </p:txBody>
      </p:sp>
      <p:sp>
        <p:nvSpPr>
          <p:cNvPr id="5" name="Footer Placeholder 4">
            <a:extLst>
              <a:ext uri="{FF2B5EF4-FFF2-40B4-BE49-F238E27FC236}">
                <a16:creationId xmlns:a16="http://schemas.microsoft.com/office/drawing/2014/main" id="{5A797C98-FCD5-6414-660E-A6F1A1411311}"/>
              </a:ext>
            </a:extLst>
          </p:cNvPr>
          <p:cNvSpPr>
            <a:spLocks noGrp="1"/>
          </p:cNvSpPr>
          <p:nvPr>
            <p:ph type="ftr" sz="quarter" idx="3"/>
          </p:nvPr>
        </p:nvSpPr>
        <p:spPr>
          <a:xfrm>
            <a:off x="2459038" y="6295272"/>
            <a:ext cx="3497262"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da-DK" dirty="0"/>
          </a:p>
        </p:txBody>
      </p:sp>
      <p:sp>
        <p:nvSpPr>
          <p:cNvPr id="6" name="Slide Number Placeholder 5">
            <a:extLst>
              <a:ext uri="{FF2B5EF4-FFF2-40B4-BE49-F238E27FC236}">
                <a16:creationId xmlns:a16="http://schemas.microsoft.com/office/drawing/2014/main" id="{645B95C5-DFD0-E996-A578-B92EA7F5A695}"/>
              </a:ext>
            </a:extLst>
          </p:cNvPr>
          <p:cNvSpPr>
            <a:spLocks noGrp="1"/>
          </p:cNvSpPr>
          <p:nvPr>
            <p:ph type="sldNum" sz="quarter" idx="4"/>
          </p:nvPr>
        </p:nvSpPr>
        <p:spPr>
          <a:xfrm>
            <a:off x="571499" y="6295272"/>
            <a:ext cx="1608139" cy="153888"/>
          </a:xfrm>
          <a:prstGeom prst="rect">
            <a:avLst/>
          </a:prstGeom>
        </p:spPr>
        <p:txBody>
          <a:bodyPr vert="horz" wrap="square" lIns="0" tIns="0" rIns="0" bIns="0" rtlCol="0" anchor="t" anchorCtr="0">
            <a:spAutoFit/>
          </a:bodyPr>
          <a:lstStyle>
            <a:lvl1pPr algn="l">
              <a:defRPr sz="1000">
                <a:solidFill>
                  <a:schemeClr val="tx1"/>
                </a:solidFill>
              </a:defRPr>
            </a:lvl1pPr>
          </a:lstStyle>
          <a:p>
            <a:r>
              <a:rPr lang="da-DK" dirty="0"/>
              <a:t>Side </a:t>
            </a:r>
            <a:fld id="{855F907D-1812-4146-A530-318126756F5D}" type="slidenum">
              <a:rPr lang="da-DK" smtClean="0"/>
              <a:pPr/>
              <a:t>‹#›</a:t>
            </a:fld>
            <a:endParaRPr lang="da-DK" dirty="0"/>
          </a:p>
        </p:txBody>
      </p:sp>
      <p:pic>
        <p:nvPicPr>
          <p:cNvPr id="8" name="Graphic 7">
            <a:extLst>
              <a:ext uri="{FF2B5EF4-FFF2-40B4-BE49-F238E27FC236}">
                <a16:creationId xmlns:a16="http://schemas.microsoft.com/office/drawing/2014/main" id="{979047D0-45C6-4C0A-832D-F9CB8CEBFB72}"/>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857361" y="5991228"/>
            <a:ext cx="763139" cy="433784"/>
          </a:xfrm>
          <a:prstGeom prst="rect">
            <a:avLst/>
          </a:prstGeom>
        </p:spPr>
      </p:pic>
    </p:spTree>
    <p:extLst>
      <p:ext uri="{BB962C8B-B14F-4D97-AF65-F5344CB8AC3E}">
        <p14:creationId xmlns:p14="http://schemas.microsoft.com/office/powerpoint/2010/main" val="28838573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8" r:id="rId16"/>
    <p:sldLayoutId id="2147483679" r:id="rId17"/>
    <p:sldLayoutId id="2147483669" r:id="rId18"/>
    <p:sldLayoutId id="2147483676" r:id="rId19"/>
    <p:sldLayoutId id="2147483670" r:id="rId20"/>
    <p:sldLayoutId id="2147483671" r:id="rId21"/>
    <p:sldLayoutId id="2147483672" r:id="rId22"/>
    <p:sldLayoutId id="2147483673" r:id="rId23"/>
    <p:sldLayoutId id="2147483675" r:id="rId24"/>
    <p:sldLayoutId id="2147483677" r:id="rId25"/>
    <p:sldLayoutId id="2147483678" r:id="rId26"/>
  </p:sldLayoutIdLst>
  <p:hf sldNum="0" hdr="0" ftr="0" dt="0"/>
  <p:txStyles>
    <p:titleStyle>
      <a:lvl1pPr algn="l" defTabSz="914400" rtl="0" eaLnBrk="1" latinLnBrk="0" hangingPunct="1">
        <a:lnSpc>
          <a:spcPct val="85000"/>
        </a:lnSpc>
        <a:spcBef>
          <a:spcPct val="0"/>
        </a:spcBef>
        <a:buNone/>
        <a:defRPr sz="4000" kern="1200" spc="70" baseline="0">
          <a:solidFill>
            <a:schemeClr val="tx2"/>
          </a:solidFill>
          <a:latin typeface="+mj-lt"/>
          <a:ea typeface="+mj-ea"/>
          <a:cs typeface="+mj-cs"/>
        </a:defRPr>
      </a:lvl1pPr>
    </p:titleStyle>
    <p:bodyStyle>
      <a:lvl1pPr marL="288000" indent="-288000" algn="l" defTabSz="914400" rtl="0" eaLnBrk="1" latinLnBrk="0" hangingPunct="1">
        <a:lnSpc>
          <a:spcPts val="2000"/>
        </a:lnSpc>
        <a:spcBef>
          <a:spcPts val="0"/>
        </a:spcBef>
        <a:spcAft>
          <a:spcPts val="2000"/>
        </a:spcAft>
        <a:buClrTx/>
        <a:buFont typeface="Courier New" panose="02070309020205020404" pitchFamily="49" charset="0"/>
        <a:buChar char="o"/>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60" userDrawn="1">
          <p15:clr>
            <a:srgbClr val="F26B43"/>
          </p15:clr>
        </p15:guide>
        <p15:guide id="4" pos="1373" userDrawn="1">
          <p15:clr>
            <a:srgbClr val="F26B43"/>
          </p15:clr>
        </p15:guide>
        <p15:guide id="5" pos="1549" userDrawn="1">
          <p15:clr>
            <a:srgbClr val="F26B43"/>
          </p15:clr>
        </p15:guide>
        <p15:guide id="6" pos="2562" userDrawn="1">
          <p15:clr>
            <a:srgbClr val="F26B43"/>
          </p15:clr>
        </p15:guide>
        <p15:guide id="7" pos="2738" userDrawn="1">
          <p15:clr>
            <a:srgbClr val="F26B43"/>
          </p15:clr>
        </p15:guide>
        <p15:guide id="8" pos="3752" userDrawn="1">
          <p15:clr>
            <a:srgbClr val="F26B43"/>
          </p15:clr>
        </p15:guide>
        <p15:guide id="9" pos="3928" userDrawn="1">
          <p15:clr>
            <a:srgbClr val="F26B43"/>
          </p15:clr>
        </p15:guide>
        <p15:guide id="10" pos="4941" userDrawn="1">
          <p15:clr>
            <a:srgbClr val="F26B43"/>
          </p15:clr>
        </p15:guide>
        <p15:guide id="11" pos="5117" userDrawn="1">
          <p15:clr>
            <a:srgbClr val="F26B43"/>
          </p15:clr>
        </p15:guide>
        <p15:guide id="12" pos="6130" userDrawn="1">
          <p15:clr>
            <a:srgbClr val="F26B43"/>
          </p15:clr>
        </p15:guide>
        <p15:guide id="13" pos="6306" userDrawn="1">
          <p15:clr>
            <a:srgbClr val="F26B43"/>
          </p15:clr>
        </p15:guide>
        <p15:guide id="14" pos="7320" userDrawn="1">
          <p15:clr>
            <a:srgbClr val="F26B43"/>
          </p15:clr>
        </p15:guide>
        <p15:guide id="15" orient="horz" userDrawn="1">
          <p15:clr>
            <a:srgbClr val="F26B43"/>
          </p15:clr>
        </p15:guide>
        <p15:guide id="16" orient="horz" pos="4320" userDrawn="1">
          <p15:clr>
            <a:srgbClr val="F26B43"/>
          </p15:clr>
        </p15:guide>
        <p15:guide id="17" orient="horz" pos="527" userDrawn="1">
          <p15:clr>
            <a:srgbClr val="F26B43"/>
          </p15:clr>
        </p15:guide>
        <p15:guide id="18" orient="horz" pos="3640" userDrawn="1">
          <p15:clr>
            <a:srgbClr val="F26B43"/>
          </p15:clr>
        </p15:guide>
        <p15:guide id="19" orient="horz" pos="1434" userDrawn="1">
          <p15:clr>
            <a:srgbClr val="F26B43"/>
          </p15:clr>
        </p15:guide>
        <p15:guide id="20" orient="horz" pos="709" userDrawn="1">
          <p15:clr>
            <a:srgbClr val="F26B43"/>
          </p15:clr>
        </p15:guide>
        <p15:guide id="21"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segesinnovation.dk/produkter-og-ydelser/digitale-loesninger/"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ideo" Target="https://www.youtube.com/embed/VD0hPdOZaUo?feature=oembed" TargetMode="Externa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ideo" Target="https://www.youtube.com/embed/0D5ZrVamsOM?feature=oembed" TargetMode="External"/><Relationship Id="rId5" Type="http://schemas.openxmlformats.org/officeDocument/2006/relationships/image" Target="../media/image53.jpe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ideo" Target="https://www.youtube.com/embed/huPO0h1Y15g?feature=oembed"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LUunItmsY34?start=3&amp;feature=oembed" TargetMode="Externa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ideo" Target="https://www.youtube.com/embed/OvmKMMXDI0o?start=17&amp;feature=oembed" TargetMode="Externa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8A528-F811-19C8-5EEE-3C66D6A2EBFF}"/>
              </a:ext>
            </a:extLst>
          </p:cNvPr>
          <p:cNvSpPr>
            <a:spLocks noGrp="1"/>
          </p:cNvSpPr>
          <p:nvPr>
            <p:ph type="title"/>
          </p:nvPr>
        </p:nvSpPr>
        <p:spPr/>
        <p:txBody>
          <a:bodyPr/>
          <a:lstStyle/>
          <a:p>
            <a:r>
              <a:rPr lang="da-DK" sz="7000" dirty="0"/>
              <a:t>Nye produktionssystemer</a:t>
            </a:r>
          </a:p>
        </p:txBody>
      </p:sp>
      <p:sp>
        <p:nvSpPr>
          <p:cNvPr id="3" name="Pladsholder til tekst 2">
            <a:extLst>
              <a:ext uri="{FF2B5EF4-FFF2-40B4-BE49-F238E27FC236}">
                <a16:creationId xmlns:a16="http://schemas.microsoft.com/office/drawing/2014/main" id="{7528E1F2-8F1A-43AF-C3B6-66E9E193F2B6}"/>
              </a:ext>
            </a:extLst>
          </p:cNvPr>
          <p:cNvSpPr>
            <a:spLocks noGrp="1"/>
          </p:cNvSpPr>
          <p:nvPr>
            <p:ph type="body" sz="quarter" idx="10"/>
          </p:nvPr>
        </p:nvSpPr>
        <p:spPr/>
        <p:txBody>
          <a:bodyPr/>
          <a:lstStyle/>
          <a:p>
            <a:r>
              <a:rPr lang="da-DK" dirty="0"/>
              <a:t>Slidesamling til undervisere på landbrugsskoler</a:t>
            </a:r>
          </a:p>
          <a:p>
            <a:endParaRPr lang="da-DK" dirty="0"/>
          </a:p>
        </p:txBody>
      </p:sp>
    </p:spTree>
    <p:extLst>
      <p:ext uri="{BB962C8B-B14F-4D97-AF65-F5344CB8AC3E}">
        <p14:creationId xmlns:p14="http://schemas.microsoft.com/office/powerpoint/2010/main" val="350668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a:xfrm>
            <a:off x="571500" y="836613"/>
            <a:ext cx="11049000" cy="1046440"/>
          </a:xfrm>
        </p:spPr>
        <p:txBody>
          <a:bodyPr anchor="t">
            <a:normAutofit fontScale="90000"/>
          </a:bodyPr>
          <a:lstStyle/>
          <a:p>
            <a:r>
              <a:rPr lang="da-DK" sz="2200" dirty="0"/>
              <a:t>Stribedyrkning</a:t>
            </a:r>
            <a:br>
              <a:rPr lang="da-DK" sz="2500" dirty="0"/>
            </a:br>
            <a:r>
              <a:rPr lang="da-DK" dirty="0"/>
              <a:t>Fordele og ulemper ved stribedyrkning</a:t>
            </a:r>
            <a:br>
              <a:rPr lang="da-DK" sz="2500" dirty="0"/>
            </a:br>
            <a:endParaRPr lang="en-US" sz="2500" dirty="0"/>
          </a:p>
        </p:txBody>
      </p:sp>
      <p:sp>
        <p:nvSpPr>
          <p:cNvPr id="12" name="Content Placeholder 2">
            <a:extLst>
              <a:ext uri="{FF2B5EF4-FFF2-40B4-BE49-F238E27FC236}">
                <a16:creationId xmlns:a16="http://schemas.microsoft.com/office/drawing/2014/main" id="{42F881E7-94D7-190B-7B29-6E7A3FF12C74}"/>
              </a:ext>
            </a:extLst>
          </p:cNvPr>
          <p:cNvSpPr>
            <a:spLocks noGrp="1"/>
          </p:cNvSpPr>
          <p:nvPr>
            <p:ph sz="quarter" idx="11"/>
          </p:nvPr>
        </p:nvSpPr>
        <p:spPr>
          <a:xfrm>
            <a:off x="571500" y="2276475"/>
            <a:ext cx="5384800" cy="3502025"/>
          </a:xfrm>
        </p:spPr>
        <p:txBody>
          <a:bodyPr/>
          <a:lstStyle/>
          <a:p>
            <a:pPr marL="0" indent="0">
              <a:buNone/>
            </a:pPr>
            <a:r>
              <a:rPr lang="da-DK" dirty="0">
                <a:ln w="0"/>
                <a:solidFill>
                  <a:schemeClr val="accent1"/>
                </a:solidFill>
                <a:effectLst>
                  <a:outerShdw blurRad="38100" dist="25400" dir="5400000" algn="ctr" rotWithShape="0">
                    <a:srgbClr val="6E747A">
                      <a:alpha val="43000"/>
                    </a:srgbClr>
                  </a:outerShdw>
                </a:effectLst>
              </a:rPr>
              <a:t>Fordele</a:t>
            </a:r>
          </a:p>
          <a:p>
            <a:pPr lvl="1"/>
            <a:r>
              <a:rPr lang="da-DK" dirty="0"/>
              <a:t>Robuste afgrøder</a:t>
            </a:r>
          </a:p>
          <a:p>
            <a:pPr lvl="1"/>
            <a:r>
              <a:rPr lang="da-DK" dirty="0"/>
              <a:t>Øget biodiversitet</a:t>
            </a:r>
          </a:p>
          <a:p>
            <a:pPr lvl="1"/>
            <a:r>
              <a:rPr lang="da-DK" dirty="0"/>
              <a:t>Reduceret jorderosion</a:t>
            </a:r>
          </a:p>
          <a:p>
            <a:pPr lvl="1"/>
            <a:r>
              <a:rPr lang="da-DK" dirty="0"/>
              <a:t>Forbedret jordfrugtbarhed</a:t>
            </a:r>
          </a:p>
          <a:p>
            <a:pPr lvl="1"/>
            <a:r>
              <a:rPr lang="da-DK" dirty="0"/>
              <a:t>Næringsstofudnyttelse</a:t>
            </a:r>
            <a:endParaRPr lang="en-US" dirty="0"/>
          </a:p>
        </p:txBody>
      </p:sp>
      <p:sp>
        <p:nvSpPr>
          <p:cNvPr id="4" name="Content Placeholder 3">
            <a:extLst>
              <a:ext uri="{FF2B5EF4-FFF2-40B4-BE49-F238E27FC236}">
                <a16:creationId xmlns:a16="http://schemas.microsoft.com/office/drawing/2014/main" id="{AA93ADD0-7C5C-DE83-9967-D0960D3AEE32}"/>
              </a:ext>
            </a:extLst>
          </p:cNvPr>
          <p:cNvSpPr>
            <a:spLocks noGrp="1"/>
          </p:cNvSpPr>
          <p:nvPr>
            <p:ph sz="quarter" idx="12"/>
          </p:nvPr>
        </p:nvSpPr>
        <p:spPr/>
        <p:txBody>
          <a:bodyPr/>
          <a:lstStyle/>
          <a:p>
            <a:pPr marL="0" indent="0">
              <a:buNone/>
            </a:pPr>
            <a:r>
              <a:rPr lang="da-DK" dirty="0">
                <a:ln w="0"/>
                <a:solidFill>
                  <a:schemeClr val="accent1"/>
                </a:solidFill>
                <a:effectLst>
                  <a:outerShdw blurRad="38100" dist="25400" dir="5400000" algn="ctr" rotWithShape="0">
                    <a:srgbClr val="6E747A">
                      <a:alpha val="43000"/>
                    </a:srgbClr>
                  </a:outerShdw>
                </a:effectLst>
              </a:rPr>
              <a:t>Ulemper</a:t>
            </a:r>
          </a:p>
          <a:p>
            <a:pPr lvl="1"/>
            <a:r>
              <a:rPr lang="da-DK" dirty="0"/>
              <a:t>Afgrødesammensætning</a:t>
            </a:r>
          </a:p>
          <a:p>
            <a:pPr lvl="1"/>
            <a:r>
              <a:rPr lang="da-DK" dirty="0"/>
              <a:t>Forskellige så- og høsttidspunkter</a:t>
            </a:r>
          </a:p>
          <a:p>
            <a:pPr lvl="1"/>
            <a:r>
              <a:rPr lang="da-DK" dirty="0"/>
              <a:t>Sædskifte</a:t>
            </a:r>
          </a:p>
          <a:p>
            <a:pPr lvl="1"/>
            <a:r>
              <a:rPr lang="da-DK" dirty="0"/>
              <a:t>Ukrudtsbekæmpelse</a:t>
            </a:r>
          </a:p>
          <a:p>
            <a:pPr lvl="1"/>
            <a:r>
              <a:rPr lang="da-DK" dirty="0" err="1"/>
              <a:t>Maskinebegrænsninger</a:t>
            </a:r>
            <a:endParaRPr lang="en-US" dirty="0"/>
          </a:p>
        </p:txBody>
      </p:sp>
    </p:spTree>
    <p:extLst>
      <p:ext uri="{BB962C8B-B14F-4D97-AF65-F5344CB8AC3E}">
        <p14:creationId xmlns:p14="http://schemas.microsoft.com/office/powerpoint/2010/main" val="1000052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finger touching a phone&#10;&#10;Description automatically generated">
            <a:extLst>
              <a:ext uri="{FF2B5EF4-FFF2-40B4-BE49-F238E27FC236}">
                <a16:creationId xmlns:a16="http://schemas.microsoft.com/office/drawing/2014/main" id="{173BFF46-282B-3F5C-D309-85233B2ADC4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tretch/>
        </p:blipFill>
        <p:spPr>
          <a:xfrm>
            <a:off x="6235700" y="1731454"/>
            <a:ext cx="5956300" cy="3395091"/>
          </a:xfrm>
          <a:noFill/>
        </p:spPr>
      </p:pic>
      <p:sp>
        <p:nvSpPr>
          <p:cNvPr id="2" name="Title 1">
            <a:extLst>
              <a:ext uri="{FF2B5EF4-FFF2-40B4-BE49-F238E27FC236}">
                <a16:creationId xmlns:a16="http://schemas.microsoft.com/office/drawing/2014/main" id="{77BCBD26-718F-D61E-A22D-CA0D8216A2DB}"/>
              </a:ext>
            </a:extLst>
          </p:cNvPr>
          <p:cNvSpPr>
            <a:spLocks noGrp="1"/>
          </p:cNvSpPr>
          <p:nvPr>
            <p:ph type="title"/>
          </p:nvPr>
        </p:nvSpPr>
        <p:spPr>
          <a:xfrm>
            <a:off x="571500" y="836613"/>
            <a:ext cx="5384800" cy="1046440"/>
          </a:xfrm>
        </p:spPr>
        <p:txBody>
          <a:bodyPr anchor="t">
            <a:normAutofit/>
          </a:bodyPr>
          <a:lstStyle/>
          <a:p>
            <a:r>
              <a:rPr lang="da-DK" dirty="0"/>
              <a:t>Præcisionslandbrug</a:t>
            </a:r>
            <a:br>
              <a:rPr lang="da-DK" dirty="0"/>
            </a:br>
            <a:r>
              <a:rPr lang="da-DK" sz="2000" dirty="0"/>
              <a:t>Oversigt</a:t>
            </a:r>
            <a:endParaRPr lang="en-US" sz="2000" dirty="0"/>
          </a:p>
        </p:txBody>
      </p:sp>
      <p:sp>
        <p:nvSpPr>
          <p:cNvPr id="3" name="Content Placeholder 2">
            <a:extLst>
              <a:ext uri="{FF2B5EF4-FFF2-40B4-BE49-F238E27FC236}">
                <a16:creationId xmlns:a16="http://schemas.microsoft.com/office/drawing/2014/main" id="{232ED33B-8244-424D-D480-2500F53425C7}"/>
              </a:ext>
            </a:extLst>
          </p:cNvPr>
          <p:cNvSpPr>
            <a:spLocks noGrp="1"/>
          </p:cNvSpPr>
          <p:nvPr>
            <p:ph sz="quarter" idx="13"/>
          </p:nvPr>
        </p:nvSpPr>
        <p:spPr>
          <a:xfrm>
            <a:off x="571500" y="2276475"/>
            <a:ext cx="5384800" cy="3502025"/>
          </a:xfrm>
        </p:spPr>
        <p:txBody>
          <a:bodyPr>
            <a:normAutofit/>
          </a:bodyPr>
          <a:lstStyle/>
          <a:p>
            <a:r>
              <a:rPr lang="da-DK" dirty="0"/>
              <a:t>Hvad er præcisionslandbrug?</a:t>
            </a:r>
          </a:p>
          <a:p>
            <a:r>
              <a:rPr lang="da-DK" dirty="0"/>
              <a:t>Gradueret såning, gødskning og kalkning</a:t>
            </a:r>
          </a:p>
          <a:p>
            <a:r>
              <a:rPr lang="da-DK" dirty="0"/>
              <a:t>Digitale løsninger</a:t>
            </a:r>
          </a:p>
          <a:p>
            <a:r>
              <a:rPr lang="da-DK" dirty="0"/>
              <a:t>Fordele for miljø og klima</a:t>
            </a:r>
            <a:endParaRPr lang="en-US" dirty="0"/>
          </a:p>
        </p:txBody>
      </p:sp>
      <p:sp>
        <p:nvSpPr>
          <p:cNvPr id="11" name="Text Placeholder 4">
            <a:extLst>
              <a:ext uri="{FF2B5EF4-FFF2-40B4-BE49-F238E27FC236}">
                <a16:creationId xmlns:a16="http://schemas.microsoft.com/office/drawing/2014/main" id="{B1857A97-17CA-9CFA-218E-312FB95FC8B9}"/>
              </a:ext>
            </a:extLst>
          </p:cNvPr>
          <p:cNvSpPr>
            <a:spLocks noGrp="1"/>
          </p:cNvSpPr>
          <p:nvPr>
            <p:ph type="body" sz="quarter" idx="11"/>
          </p:nvPr>
        </p:nvSpPr>
        <p:spPr>
          <a:xfrm>
            <a:off x="10857360" y="5991228"/>
            <a:ext cx="763139" cy="433784"/>
          </a:xfrm>
        </p:spPr>
        <p:txBody>
          <a:bodyPr/>
          <a:lstStyle/>
          <a:p>
            <a:endParaRPr lang="en-US"/>
          </a:p>
        </p:txBody>
      </p:sp>
    </p:spTree>
    <p:extLst>
      <p:ext uri="{BB962C8B-B14F-4D97-AF65-F5344CB8AC3E}">
        <p14:creationId xmlns:p14="http://schemas.microsoft.com/office/powerpoint/2010/main" val="16409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omputer screen showing a map&#10;&#10;Description automatically generated">
            <a:extLst>
              <a:ext uri="{FF2B5EF4-FFF2-40B4-BE49-F238E27FC236}">
                <a16:creationId xmlns:a16="http://schemas.microsoft.com/office/drawing/2014/main" id="{07C3A734-8D8B-1BD8-C577-A5A01D85E79F}"/>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b="-1"/>
          <a:stretch/>
        </p:blipFill>
        <p:spPr>
          <a:xfrm>
            <a:off x="6235700" y="10"/>
            <a:ext cx="5956300" cy="6857990"/>
          </a:xfrm>
          <a:noFill/>
        </p:spPr>
      </p:pic>
      <p:sp>
        <p:nvSpPr>
          <p:cNvPr id="3" name="Title 2">
            <a:extLst>
              <a:ext uri="{FF2B5EF4-FFF2-40B4-BE49-F238E27FC236}">
                <a16:creationId xmlns:a16="http://schemas.microsoft.com/office/drawing/2014/main" id="{C8ACB08A-7A0B-0AEB-43CF-B1EEF1DACD7B}"/>
              </a:ext>
            </a:extLst>
          </p:cNvPr>
          <p:cNvSpPr>
            <a:spLocks noGrp="1"/>
          </p:cNvSpPr>
          <p:nvPr>
            <p:ph type="title"/>
          </p:nvPr>
        </p:nvSpPr>
        <p:spPr>
          <a:xfrm>
            <a:off x="571500" y="836613"/>
            <a:ext cx="5384800" cy="1046440"/>
          </a:xfrm>
        </p:spPr>
        <p:txBody>
          <a:bodyPr anchor="t">
            <a:normAutofit fontScale="90000"/>
          </a:bodyPr>
          <a:lstStyle/>
          <a:p>
            <a:r>
              <a:rPr lang="da-DK" sz="2200" dirty="0"/>
              <a:t>Præcisionslandbrug </a:t>
            </a:r>
            <a:br>
              <a:rPr lang="da-DK" sz="2500" dirty="0"/>
            </a:br>
            <a:r>
              <a:rPr lang="da-DK" dirty="0"/>
              <a:t>Hvad er præcisionslandbrug?</a:t>
            </a:r>
            <a:br>
              <a:rPr lang="da-DK" sz="2500" dirty="0"/>
            </a:br>
            <a:endParaRPr lang="en-US" sz="2500" dirty="0"/>
          </a:p>
        </p:txBody>
      </p:sp>
      <p:sp>
        <p:nvSpPr>
          <p:cNvPr id="14" name="Content Placeholder 3">
            <a:extLst>
              <a:ext uri="{FF2B5EF4-FFF2-40B4-BE49-F238E27FC236}">
                <a16:creationId xmlns:a16="http://schemas.microsoft.com/office/drawing/2014/main" id="{4CEE1116-4A72-2A60-2D72-A0DF221BF07A}"/>
              </a:ext>
            </a:extLst>
          </p:cNvPr>
          <p:cNvSpPr>
            <a:spLocks noGrp="1"/>
          </p:cNvSpPr>
          <p:nvPr>
            <p:ph sz="quarter" idx="13"/>
          </p:nvPr>
        </p:nvSpPr>
        <p:spPr>
          <a:xfrm>
            <a:off x="571500" y="2276475"/>
            <a:ext cx="5384800" cy="3502025"/>
          </a:xfrm>
        </p:spPr>
        <p:txBody>
          <a:bodyPr/>
          <a:lstStyle/>
          <a:p>
            <a:r>
              <a:rPr lang="da-DK" dirty="0"/>
              <a:t>Tilpas ressourcetildeling</a:t>
            </a:r>
          </a:p>
          <a:p>
            <a:r>
              <a:rPr lang="da-DK" dirty="0"/>
              <a:t>Øget effektivitet</a:t>
            </a:r>
          </a:p>
          <a:p>
            <a:r>
              <a:rPr lang="da-DK" dirty="0"/>
              <a:t>Spildreduktion og miljøvenlighed</a:t>
            </a:r>
            <a:endParaRPr lang="en-US" dirty="0"/>
          </a:p>
        </p:txBody>
      </p:sp>
      <p:sp>
        <p:nvSpPr>
          <p:cNvPr id="16" name="Text Placeholder 4">
            <a:extLst>
              <a:ext uri="{FF2B5EF4-FFF2-40B4-BE49-F238E27FC236}">
                <a16:creationId xmlns:a16="http://schemas.microsoft.com/office/drawing/2014/main" id="{86C3368A-171A-70A0-5BEC-DDFC15965CC8}"/>
              </a:ext>
            </a:extLst>
          </p:cNvPr>
          <p:cNvSpPr>
            <a:spLocks noGrp="1"/>
          </p:cNvSpPr>
          <p:nvPr>
            <p:ph type="body" sz="quarter" idx="11"/>
          </p:nvPr>
        </p:nvSpPr>
        <p:spPr>
          <a:xfrm>
            <a:off x="10857360" y="5991228"/>
            <a:ext cx="763139" cy="433784"/>
          </a:xfrm>
        </p:spPr>
        <p:txBody>
          <a:bodyPr/>
          <a:lstStyle/>
          <a:p>
            <a:endParaRPr lang="en-US"/>
          </a:p>
        </p:txBody>
      </p:sp>
    </p:spTree>
    <p:extLst>
      <p:ext uri="{BB962C8B-B14F-4D97-AF65-F5344CB8AC3E}">
        <p14:creationId xmlns:p14="http://schemas.microsoft.com/office/powerpoint/2010/main" val="245735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tractor pulling a seeder&#10;&#10;Description automatically generated">
            <a:extLst>
              <a:ext uri="{FF2B5EF4-FFF2-40B4-BE49-F238E27FC236}">
                <a16:creationId xmlns:a16="http://schemas.microsoft.com/office/drawing/2014/main" id="{1AB5ED1F-4CB1-4D8E-08BA-5C59E6FC8CC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A6D203A0-2692-2060-A3B5-3C29A1D050EE}"/>
              </a:ext>
            </a:extLst>
          </p:cNvPr>
          <p:cNvSpPr>
            <a:spLocks noGrp="1"/>
          </p:cNvSpPr>
          <p:nvPr>
            <p:ph type="title"/>
          </p:nvPr>
        </p:nvSpPr>
        <p:spPr/>
        <p:txBody>
          <a:bodyPr/>
          <a:lstStyle/>
          <a:p>
            <a:r>
              <a:rPr lang="da-DK" sz="2000" dirty="0"/>
              <a:t>Præcisionslandbrug</a:t>
            </a:r>
            <a:r>
              <a:rPr lang="da-DK" dirty="0"/>
              <a:t> </a:t>
            </a:r>
            <a:br>
              <a:rPr lang="da-DK" dirty="0"/>
            </a:br>
            <a:r>
              <a:rPr lang="da-DK" dirty="0"/>
              <a:t>Gradueret såning, gødskning og kalkning</a:t>
            </a:r>
            <a:br>
              <a:rPr lang="da-DK" dirty="0"/>
            </a:br>
            <a:endParaRPr lang="en-US" dirty="0"/>
          </a:p>
        </p:txBody>
      </p:sp>
      <p:sp>
        <p:nvSpPr>
          <p:cNvPr id="4" name="Content Placeholder 3">
            <a:extLst>
              <a:ext uri="{FF2B5EF4-FFF2-40B4-BE49-F238E27FC236}">
                <a16:creationId xmlns:a16="http://schemas.microsoft.com/office/drawing/2014/main" id="{F7916B8D-1452-B871-08AC-EAC00B997B18}"/>
              </a:ext>
            </a:extLst>
          </p:cNvPr>
          <p:cNvSpPr>
            <a:spLocks noGrp="1"/>
          </p:cNvSpPr>
          <p:nvPr>
            <p:ph sz="quarter" idx="13"/>
          </p:nvPr>
        </p:nvSpPr>
        <p:spPr>
          <a:xfrm>
            <a:off x="571500" y="3223935"/>
            <a:ext cx="5384800" cy="3502025"/>
          </a:xfrm>
        </p:spPr>
        <p:txBody>
          <a:bodyPr/>
          <a:lstStyle/>
          <a:p>
            <a:r>
              <a:rPr lang="da-DK" dirty="0"/>
              <a:t>Variation i marken</a:t>
            </a:r>
          </a:p>
          <a:p>
            <a:r>
              <a:rPr lang="da-DK" dirty="0"/>
              <a:t>Gradueret udsæd</a:t>
            </a:r>
          </a:p>
          <a:p>
            <a:r>
              <a:rPr lang="da-DK" dirty="0"/>
              <a:t>Præcisionslandbrug med GPS</a:t>
            </a:r>
          </a:p>
          <a:p>
            <a:r>
              <a:rPr lang="da-DK" dirty="0"/>
              <a:t>Økologiske udfordringer</a:t>
            </a:r>
          </a:p>
          <a:p>
            <a:r>
              <a:rPr lang="da-DK" dirty="0"/>
              <a:t>Fordele og besparelser</a:t>
            </a:r>
            <a:endParaRPr lang="en-US" dirty="0"/>
          </a:p>
        </p:txBody>
      </p:sp>
      <p:sp>
        <p:nvSpPr>
          <p:cNvPr id="5" name="Text Placeholder 4">
            <a:extLst>
              <a:ext uri="{FF2B5EF4-FFF2-40B4-BE49-F238E27FC236}">
                <a16:creationId xmlns:a16="http://schemas.microsoft.com/office/drawing/2014/main" id="{3EEBBAA6-6B0E-CDAD-B6B0-4C0938824B8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931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42E82-1059-D0E1-A66F-1EDD34B94082}"/>
              </a:ext>
            </a:extLst>
          </p:cNvPr>
          <p:cNvSpPr>
            <a:spLocks noGrp="1"/>
          </p:cNvSpPr>
          <p:nvPr>
            <p:ph type="title"/>
          </p:nvPr>
        </p:nvSpPr>
        <p:spPr>
          <a:xfrm>
            <a:off x="571500" y="836613"/>
            <a:ext cx="11049000" cy="1046440"/>
          </a:xfrm>
        </p:spPr>
        <p:txBody>
          <a:bodyPr anchor="t">
            <a:normAutofit/>
          </a:bodyPr>
          <a:lstStyle/>
          <a:p>
            <a:r>
              <a:rPr lang="da-DK"/>
              <a:t>Præcisionslandbrug</a:t>
            </a:r>
            <a:br>
              <a:rPr lang="da-DK" dirty="0"/>
            </a:br>
            <a:r>
              <a:rPr lang="da-DK" dirty="0"/>
              <a:t>Digitale løsninger</a:t>
            </a:r>
            <a:endParaRPr lang="en-US" dirty="0"/>
          </a:p>
        </p:txBody>
      </p:sp>
      <p:sp>
        <p:nvSpPr>
          <p:cNvPr id="14" name="Content Placeholder 2">
            <a:extLst>
              <a:ext uri="{FF2B5EF4-FFF2-40B4-BE49-F238E27FC236}">
                <a16:creationId xmlns:a16="http://schemas.microsoft.com/office/drawing/2014/main" id="{703168F1-8014-310E-46A8-7A232112A406}"/>
              </a:ext>
            </a:extLst>
          </p:cNvPr>
          <p:cNvSpPr>
            <a:spLocks noGrp="1"/>
          </p:cNvSpPr>
          <p:nvPr>
            <p:ph sz="quarter" idx="11"/>
          </p:nvPr>
        </p:nvSpPr>
        <p:spPr>
          <a:xfrm>
            <a:off x="571500" y="2276475"/>
            <a:ext cx="5384800" cy="3502025"/>
          </a:xfrm>
        </p:spPr>
        <p:txBody>
          <a:bodyPr/>
          <a:lstStyle/>
          <a:p>
            <a:r>
              <a:rPr lang="da-DK" dirty="0" err="1"/>
              <a:t>Markonline</a:t>
            </a:r>
            <a:r>
              <a:rPr lang="da-DK" dirty="0"/>
              <a:t> (</a:t>
            </a:r>
            <a:r>
              <a:rPr lang="da-DK" dirty="0">
                <a:hlinkClick r:id="rId3"/>
              </a:rPr>
              <a:t>https://segesinnovation.dk/produkter-og-ydelser/digitale-loesninger/</a:t>
            </a:r>
            <a:r>
              <a:rPr lang="da-DK" dirty="0"/>
              <a:t>) </a:t>
            </a:r>
          </a:p>
          <a:p>
            <a:r>
              <a:rPr lang="da-DK" dirty="0" err="1"/>
              <a:t>CropManager</a:t>
            </a:r>
            <a:r>
              <a:rPr lang="da-DK" dirty="0"/>
              <a:t> (</a:t>
            </a:r>
            <a:r>
              <a:rPr lang="da-DK" dirty="0">
                <a:hlinkClick r:id="rId3"/>
              </a:rPr>
              <a:t>https://segesinnovation.dk/produkter-og-ydelser/digitale-loesninger/</a:t>
            </a:r>
            <a:r>
              <a:rPr lang="da-DK" dirty="0"/>
              <a:t>) </a:t>
            </a:r>
          </a:p>
          <a:p>
            <a:r>
              <a:rPr lang="da-DK" dirty="0" err="1"/>
              <a:t>FarmTracking</a:t>
            </a:r>
            <a:r>
              <a:rPr lang="da-DK" dirty="0"/>
              <a:t> (</a:t>
            </a:r>
            <a:r>
              <a:rPr lang="da-DK" dirty="0">
                <a:hlinkClick r:id="rId3"/>
              </a:rPr>
              <a:t>https://segesinnovation.dk/produkter-og-ydelser/digitale-loesninger/</a:t>
            </a:r>
            <a:r>
              <a:rPr lang="da-DK" dirty="0"/>
              <a:t>) </a:t>
            </a:r>
            <a:endParaRPr lang="en-US" dirty="0"/>
          </a:p>
        </p:txBody>
      </p:sp>
      <p:pic>
        <p:nvPicPr>
          <p:cNvPr id="9" name="Picture Placeholder 8" descr="A phone with a tractor and a person on it&#10;&#10;Description automatically generated with medium confidence">
            <a:extLst>
              <a:ext uri="{FF2B5EF4-FFF2-40B4-BE49-F238E27FC236}">
                <a16:creationId xmlns:a16="http://schemas.microsoft.com/office/drawing/2014/main" id="{0A0C462C-069B-A41F-8518-349E3233F857}"/>
              </a:ext>
            </a:extLst>
          </p:cNvPr>
          <p:cNvPicPr>
            <a:picLocks noGrp="1" noChangeAspect="1"/>
          </p:cNvPicPr>
          <p:nvPr>
            <p:ph sz="quarter" idx="12"/>
          </p:nvPr>
        </p:nvPicPr>
        <p:blipFill rotWithShape="1">
          <a:blip r:embed="rId4" cstate="screen">
            <a:extLst>
              <a:ext uri="{28A0092B-C50C-407E-A947-70E740481C1C}">
                <a14:useLocalDpi xmlns:a14="http://schemas.microsoft.com/office/drawing/2010/main" val="0"/>
              </a:ext>
            </a:extLst>
          </a:blip>
          <a:srcRect b="-2"/>
          <a:stretch/>
        </p:blipFill>
        <p:spPr>
          <a:xfrm>
            <a:off x="6235700" y="2276475"/>
            <a:ext cx="5384800" cy="3502025"/>
          </a:xfrm>
          <a:noFill/>
        </p:spPr>
      </p:pic>
    </p:spTree>
    <p:extLst>
      <p:ext uri="{BB962C8B-B14F-4D97-AF65-F5344CB8AC3E}">
        <p14:creationId xmlns:p14="http://schemas.microsoft.com/office/powerpoint/2010/main" val="371501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ows of green plants&#10;&#10;Description automatically generated">
            <a:extLst>
              <a:ext uri="{FF2B5EF4-FFF2-40B4-BE49-F238E27FC236}">
                <a16:creationId xmlns:a16="http://schemas.microsoft.com/office/drawing/2014/main" id="{71C6F5E9-E97A-769B-FDA8-95C7615BD3C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6F442E82-1059-D0E1-A66F-1EDD34B94082}"/>
              </a:ext>
            </a:extLst>
          </p:cNvPr>
          <p:cNvSpPr>
            <a:spLocks noGrp="1"/>
          </p:cNvSpPr>
          <p:nvPr>
            <p:ph type="title"/>
          </p:nvPr>
        </p:nvSpPr>
        <p:spPr/>
        <p:txBody>
          <a:bodyPr/>
          <a:lstStyle/>
          <a:p>
            <a:r>
              <a:rPr lang="da-DK" sz="2000" dirty="0"/>
              <a:t>Præcisionslandbrug</a:t>
            </a:r>
            <a:br>
              <a:rPr lang="da-DK" dirty="0"/>
            </a:br>
            <a:r>
              <a:rPr lang="da-DK" dirty="0"/>
              <a:t>Fordele for miljø og klima</a:t>
            </a:r>
            <a:endParaRPr lang="en-US" dirty="0"/>
          </a:p>
        </p:txBody>
      </p:sp>
      <p:sp>
        <p:nvSpPr>
          <p:cNvPr id="4" name="Content Placeholder 3">
            <a:extLst>
              <a:ext uri="{FF2B5EF4-FFF2-40B4-BE49-F238E27FC236}">
                <a16:creationId xmlns:a16="http://schemas.microsoft.com/office/drawing/2014/main" id="{9B7FEB66-3E08-FEBC-B1C1-E379D0BE05FC}"/>
              </a:ext>
            </a:extLst>
          </p:cNvPr>
          <p:cNvSpPr>
            <a:spLocks noGrp="1"/>
          </p:cNvSpPr>
          <p:nvPr>
            <p:ph sz="quarter" idx="13"/>
          </p:nvPr>
        </p:nvSpPr>
        <p:spPr/>
        <p:txBody>
          <a:bodyPr/>
          <a:lstStyle/>
          <a:p>
            <a:r>
              <a:rPr lang="en-US" dirty="0" err="1"/>
              <a:t>Præcisionslandbrugs</a:t>
            </a:r>
            <a:r>
              <a:rPr lang="en-US" dirty="0"/>
              <a:t> </a:t>
            </a:r>
            <a:r>
              <a:rPr lang="en-US" dirty="0" err="1"/>
              <a:t>bidrag</a:t>
            </a:r>
            <a:endParaRPr lang="en-US" dirty="0"/>
          </a:p>
          <a:p>
            <a:r>
              <a:rPr lang="en-US" dirty="0" err="1"/>
              <a:t>Kvælstofsudvaskning</a:t>
            </a:r>
            <a:r>
              <a:rPr lang="en-US" dirty="0"/>
              <a:t> </a:t>
            </a:r>
            <a:r>
              <a:rPr lang="en-US" dirty="0" err="1"/>
              <a:t>og</a:t>
            </a:r>
            <a:r>
              <a:rPr lang="en-US" dirty="0"/>
              <a:t> </a:t>
            </a:r>
            <a:r>
              <a:rPr lang="en-US" dirty="0" err="1"/>
              <a:t>udledning</a:t>
            </a:r>
            <a:r>
              <a:rPr lang="en-US" dirty="0"/>
              <a:t> </a:t>
            </a:r>
            <a:r>
              <a:rPr lang="en-US" dirty="0" err="1"/>
              <a:t>lattergas</a:t>
            </a:r>
            <a:endParaRPr lang="en-US" dirty="0"/>
          </a:p>
          <a:p>
            <a:r>
              <a:rPr lang="en-US" dirty="0" err="1"/>
              <a:t>Estimater</a:t>
            </a:r>
            <a:r>
              <a:rPr lang="en-US" dirty="0"/>
              <a:t> </a:t>
            </a:r>
            <a:r>
              <a:rPr lang="en-US" dirty="0" err="1"/>
              <a:t>og</a:t>
            </a:r>
            <a:r>
              <a:rPr lang="en-US" dirty="0"/>
              <a:t> </a:t>
            </a:r>
            <a:r>
              <a:rPr lang="en-US" dirty="0" err="1"/>
              <a:t>Implementering</a:t>
            </a:r>
            <a:endParaRPr lang="en-US" dirty="0"/>
          </a:p>
        </p:txBody>
      </p:sp>
      <p:sp>
        <p:nvSpPr>
          <p:cNvPr id="5" name="Text Placeholder 4">
            <a:extLst>
              <a:ext uri="{FF2B5EF4-FFF2-40B4-BE49-F238E27FC236}">
                <a16:creationId xmlns:a16="http://schemas.microsoft.com/office/drawing/2014/main" id="{FE0C845D-9387-0C88-2448-9B0343A532E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12638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up of a field of green plants&#10;&#10;Description automatically generated">
            <a:extLst>
              <a:ext uri="{FF2B5EF4-FFF2-40B4-BE49-F238E27FC236}">
                <a16:creationId xmlns:a16="http://schemas.microsoft.com/office/drawing/2014/main" id="{D7709EB5-CD77-2EB2-4E8C-470C8C51B27A}"/>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2A99684D-9409-F127-C7B9-F177F9336F24}"/>
              </a:ext>
            </a:extLst>
          </p:cNvPr>
          <p:cNvSpPr>
            <a:spLocks noGrp="1"/>
          </p:cNvSpPr>
          <p:nvPr>
            <p:ph type="title"/>
          </p:nvPr>
        </p:nvSpPr>
        <p:spPr/>
        <p:txBody>
          <a:bodyPr/>
          <a:lstStyle/>
          <a:p>
            <a:r>
              <a:rPr lang="da-DK" dirty="0" err="1"/>
              <a:t>Conservation</a:t>
            </a:r>
            <a:r>
              <a:rPr lang="da-DK" dirty="0"/>
              <a:t> </a:t>
            </a:r>
            <a:r>
              <a:rPr lang="da-DK" dirty="0" err="1"/>
              <a:t>Agriculture</a:t>
            </a:r>
            <a:br>
              <a:rPr lang="da-DK" dirty="0"/>
            </a:br>
            <a:r>
              <a:rPr lang="da-DK" sz="2000" dirty="0"/>
              <a:t>Oversigt</a:t>
            </a:r>
            <a:endParaRPr lang="en-US" sz="2000" dirty="0"/>
          </a:p>
        </p:txBody>
      </p:sp>
      <p:sp>
        <p:nvSpPr>
          <p:cNvPr id="5" name="Text Placeholder 4">
            <a:extLst>
              <a:ext uri="{FF2B5EF4-FFF2-40B4-BE49-F238E27FC236}">
                <a16:creationId xmlns:a16="http://schemas.microsoft.com/office/drawing/2014/main" id="{DF1CD842-AF9A-48B6-5EB5-4F97D0DAB362}"/>
              </a:ext>
            </a:extLst>
          </p:cNvPr>
          <p:cNvSpPr>
            <a:spLocks noGrp="1"/>
          </p:cNvSpPr>
          <p:nvPr>
            <p:ph type="body" sz="quarter" idx="11"/>
          </p:nvPr>
        </p:nvSpPr>
        <p:spPr/>
        <p:txBody>
          <a:bodyPr/>
          <a:lstStyle/>
          <a:p>
            <a:endParaRPr lang="en-US"/>
          </a:p>
        </p:txBody>
      </p:sp>
      <p:sp>
        <p:nvSpPr>
          <p:cNvPr id="11" name="Content Placeholder 10">
            <a:extLst>
              <a:ext uri="{FF2B5EF4-FFF2-40B4-BE49-F238E27FC236}">
                <a16:creationId xmlns:a16="http://schemas.microsoft.com/office/drawing/2014/main" id="{A37E1213-E1AE-6906-9F22-3CBB499C3BE8}"/>
              </a:ext>
            </a:extLst>
          </p:cNvPr>
          <p:cNvSpPr>
            <a:spLocks noGrp="1"/>
          </p:cNvSpPr>
          <p:nvPr>
            <p:ph sz="quarter" idx="13"/>
          </p:nvPr>
        </p:nvSpPr>
        <p:spPr/>
        <p:txBody>
          <a:bodyPr/>
          <a:lstStyle/>
          <a:p>
            <a:r>
              <a:rPr lang="da-DK" dirty="0"/>
              <a:t>Hvad er </a:t>
            </a:r>
            <a:r>
              <a:rPr lang="da-DK" dirty="0" err="1"/>
              <a:t>Conservation</a:t>
            </a:r>
            <a:r>
              <a:rPr lang="da-DK" dirty="0"/>
              <a:t> </a:t>
            </a:r>
            <a:r>
              <a:rPr lang="da-DK" dirty="0" err="1"/>
              <a:t>Agriculture</a:t>
            </a:r>
            <a:r>
              <a:rPr lang="da-DK" dirty="0"/>
              <a:t>?</a:t>
            </a:r>
          </a:p>
          <a:p>
            <a:r>
              <a:rPr lang="da-DK" dirty="0"/>
              <a:t>Mulige fordele ved </a:t>
            </a:r>
            <a:r>
              <a:rPr lang="da-DK" dirty="0" err="1"/>
              <a:t>Conservation</a:t>
            </a:r>
            <a:r>
              <a:rPr lang="da-DK" dirty="0"/>
              <a:t> </a:t>
            </a:r>
            <a:r>
              <a:rPr lang="da-DK" dirty="0" err="1"/>
              <a:t>Agriculture</a:t>
            </a:r>
            <a:endParaRPr lang="da-DK" dirty="0"/>
          </a:p>
          <a:p>
            <a:r>
              <a:rPr lang="da-DK" dirty="0"/>
              <a:t>Fremtiden for </a:t>
            </a:r>
            <a:r>
              <a:rPr lang="da-DK" dirty="0" err="1"/>
              <a:t>Conservation</a:t>
            </a:r>
            <a:r>
              <a:rPr lang="da-DK" dirty="0"/>
              <a:t> </a:t>
            </a:r>
            <a:r>
              <a:rPr lang="da-DK" dirty="0" err="1"/>
              <a:t>Agriculture</a:t>
            </a:r>
            <a:r>
              <a:rPr lang="da-DK" dirty="0"/>
              <a:t> i økologien</a:t>
            </a:r>
            <a:endParaRPr lang="en-US" dirty="0"/>
          </a:p>
        </p:txBody>
      </p:sp>
    </p:spTree>
    <p:extLst>
      <p:ext uri="{BB962C8B-B14F-4D97-AF65-F5344CB8AC3E}">
        <p14:creationId xmlns:p14="http://schemas.microsoft.com/office/powerpoint/2010/main" val="107655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0081E-9C7B-3186-8D4E-3072CC3CAEB6}"/>
              </a:ext>
            </a:extLst>
          </p:cNvPr>
          <p:cNvSpPr>
            <a:spLocks noGrp="1"/>
          </p:cNvSpPr>
          <p:nvPr>
            <p:ph type="title"/>
          </p:nvPr>
        </p:nvSpPr>
        <p:spPr>
          <a:xfrm>
            <a:off x="571500" y="836613"/>
            <a:ext cx="11049000" cy="1046440"/>
          </a:xfrm>
        </p:spPr>
        <p:txBody>
          <a:bodyPr anchor="t">
            <a:normAutofit/>
          </a:bodyPr>
          <a:lstStyle/>
          <a:p>
            <a:r>
              <a:rPr lang="da-DK" sz="2000" dirty="0" err="1"/>
              <a:t>Conservation</a:t>
            </a:r>
            <a:r>
              <a:rPr lang="da-DK" sz="2000" dirty="0"/>
              <a:t> </a:t>
            </a:r>
            <a:r>
              <a:rPr lang="da-DK" sz="2000" dirty="0" err="1"/>
              <a:t>Agriculture</a:t>
            </a:r>
            <a:br>
              <a:rPr lang="da-DK" dirty="0"/>
            </a:br>
            <a:r>
              <a:rPr lang="da-DK" dirty="0"/>
              <a:t>Hvad er </a:t>
            </a:r>
            <a:r>
              <a:rPr lang="da-DK" dirty="0" err="1"/>
              <a:t>Conservation</a:t>
            </a:r>
            <a:r>
              <a:rPr lang="da-DK" dirty="0"/>
              <a:t> </a:t>
            </a:r>
            <a:r>
              <a:rPr lang="da-DK" dirty="0" err="1"/>
              <a:t>Agriculture</a:t>
            </a:r>
            <a:r>
              <a:rPr lang="da-DK" dirty="0"/>
              <a:t>?</a:t>
            </a:r>
            <a:endParaRPr lang="en-US" dirty="0"/>
          </a:p>
        </p:txBody>
      </p:sp>
      <p:sp>
        <p:nvSpPr>
          <p:cNvPr id="14" name="Content Placeholder 13">
            <a:extLst>
              <a:ext uri="{FF2B5EF4-FFF2-40B4-BE49-F238E27FC236}">
                <a16:creationId xmlns:a16="http://schemas.microsoft.com/office/drawing/2014/main" id="{A9BCFB42-4849-39A6-7D4E-EA7AB06893F6}"/>
              </a:ext>
            </a:extLst>
          </p:cNvPr>
          <p:cNvSpPr>
            <a:spLocks noGrp="1"/>
          </p:cNvSpPr>
          <p:nvPr>
            <p:ph sz="quarter" idx="11"/>
          </p:nvPr>
        </p:nvSpPr>
        <p:spPr>
          <a:xfrm>
            <a:off x="571500" y="2276475"/>
            <a:ext cx="5384800" cy="3502025"/>
          </a:xfrm>
        </p:spPr>
        <p:txBody>
          <a:bodyPr>
            <a:normAutofit/>
          </a:bodyPr>
          <a:lstStyle/>
          <a:p>
            <a:r>
              <a:rPr lang="da-DK" dirty="0" err="1"/>
              <a:t>Conservation</a:t>
            </a:r>
            <a:r>
              <a:rPr lang="da-DK" dirty="0"/>
              <a:t> </a:t>
            </a:r>
            <a:r>
              <a:rPr lang="da-DK" dirty="0" err="1"/>
              <a:t>Agriculture</a:t>
            </a:r>
            <a:r>
              <a:rPr lang="da-DK" dirty="0"/>
              <a:t> (CA) bygger på princippet om reduceret jordbearbejdning</a:t>
            </a:r>
          </a:p>
          <a:p>
            <a:r>
              <a:rPr lang="da-DK" dirty="0" err="1"/>
              <a:t>CA’s</a:t>
            </a:r>
            <a:r>
              <a:rPr lang="da-DK" dirty="0"/>
              <a:t> tre principper</a:t>
            </a:r>
          </a:p>
          <a:p>
            <a:pPr lvl="1"/>
            <a:r>
              <a:rPr lang="da-DK" dirty="0"/>
              <a:t>Et alsidigt sædskifte</a:t>
            </a:r>
          </a:p>
          <a:p>
            <a:pPr lvl="1"/>
            <a:r>
              <a:rPr lang="da-DK" dirty="0"/>
              <a:t>Permanent jorddække</a:t>
            </a:r>
          </a:p>
          <a:p>
            <a:pPr lvl="1"/>
            <a:r>
              <a:rPr lang="da-DK" dirty="0"/>
              <a:t>Minimal jordbearbejdning</a:t>
            </a:r>
            <a:endParaRPr lang="en-US" dirty="0"/>
          </a:p>
        </p:txBody>
      </p:sp>
      <p:pic>
        <p:nvPicPr>
          <p:cNvPr id="2" name="Online Media 1" title="Carbon Farm - Conservation Agriculture">
            <a:hlinkClick r:id="" action="ppaction://media"/>
            <a:extLst>
              <a:ext uri="{FF2B5EF4-FFF2-40B4-BE49-F238E27FC236}">
                <a16:creationId xmlns:a16="http://schemas.microsoft.com/office/drawing/2014/main" id="{14297C5F-536D-7FB3-E65C-9C24E8D63245}"/>
              </a:ext>
            </a:extLst>
          </p:cNvPr>
          <p:cNvPicPr>
            <a:picLocks noRot="1" noChangeAspect="1"/>
          </p:cNvPicPr>
          <p:nvPr>
            <a:videoFile r:link="rId1"/>
          </p:nvPr>
        </p:nvPicPr>
        <p:blipFill>
          <a:blip r:embed="rId4"/>
          <a:stretch>
            <a:fillRect/>
          </a:stretch>
        </p:blipFill>
        <p:spPr>
          <a:xfrm>
            <a:off x="6235700" y="2506281"/>
            <a:ext cx="5384800" cy="3042412"/>
          </a:xfrm>
          <a:prstGeom prst="rect">
            <a:avLst/>
          </a:prstGeom>
          <a:noFill/>
        </p:spPr>
      </p:pic>
    </p:spTree>
    <p:extLst>
      <p:ext uri="{BB962C8B-B14F-4D97-AF65-F5344CB8AC3E}">
        <p14:creationId xmlns:p14="http://schemas.microsoft.com/office/powerpoint/2010/main" val="14666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worm in the dirt&#10;&#10;Description automatically generated">
            <a:extLst>
              <a:ext uri="{FF2B5EF4-FFF2-40B4-BE49-F238E27FC236}">
                <a16:creationId xmlns:a16="http://schemas.microsoft.com/office/drawing/2014/main" id="{B391117F-4613-72A6-B5CB-386150A2C14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b="-1"/>
          <a:stretch/>
        </p:blipFill>
        <p:spPr>
          <a:xfrm>
            <a:off x="6235700" y="10"/>
            <a:ext cx="5956300" cy="6857990"/>
          </a:xfrm>
          <a:noFill/>
        </p:spPr>
      </p:pic>
      <p:sp>
        <p:nvSpPr>
          <p:cNvPr id="3" name="Title 2">
            <a:extLst>
              <a:ext uri="{FF2B5EF4-FFF2-40B4-BE49-F238E27FC236}">
                <a16:creationId xmlns:a16="http://schemas.microsoft.com/office/drawing/2014/main" id="{29E0081E-9C7B-3186-8D4E-3072CC3CAEB6}"/>
              </a:ext>
            </a:extLst>
          </p:cNvPr>
          <p:cNvSpPr>
            <a:spLocks noGrp="1"/>
          </p:cNvSpPr>
          <p:nvPr>
            <p:ph type="title"/>
          </p:nvPr>
        </p:nvSpPr>
        <p:spPr>
          <a:xfrm>
            <a:off x="571500" y="836613"/>
            <a:ext cx="5384800" cy="1046440"/>
          </a:xfrm>
        </p:spPr>
        <p:txBody>
          <a:bodyPr anchor="t">
            <a:normAutofit fontScale="90000"/>
          </a:bodyPr>
          <a:lstStyle/>
          <a:p>
            <a:r>
              <a:rPr lang="da-DK" sz="2000" dirty="0" err="1"/>
              <a:t>Conservation</a:t>
            </a:r>
            <a:r>
              <a:rPr lang="da-DK" sz="2000" dirty="0"/>
              <a:t> </a:t>
            </a:r>
            <a:r>
              <a:rPr lang="da-DK" sz="2000" dirty="0" err="1"/>
              <a:t>Agriculture</a:t>
            </a:r>
            <a:br>
              <a:rPr lang="da-DK" sz="2500" dirty="0"/>
            </a:br>
            <a:r>
              <a:rPr lang="da-DK" sz="3500" dirty="0"/>
              <a:t>Mulige fordele ved </a:t>
            </a:r>
            <a:r>
              <a:rPr lang="da-DK" sz="3500" dirty="0" err="1"/>
              <a:t>Conservation</a:t>
            </a:r>
            <a:r>
              <a:rPr lang="da-DK" sz="3500" dirty="0"/>
              <a:t> </a:t>
            </a:r>
            <a:r>
              <a:rPr lang="da-DK" sz="3500" dirty="0" err="1"/>
              <a:t>Agriculture</a:t>
            </a:r>
            <a:r>
              <a:rPr lang="da-DK" sz="3500" dirty="0"/>
              <a:t> </a:t>
            </a:r>
            <a:endParaRPr lang="en-US" sz="3500" dirty="0"/>
          </a:p>
        </p:txBody>
      </p:sp>
      <p:sp>
        <p:nvSpPr>
          <p:cNvPr id="14" name="Content Placeholder 13">
            <a:extLst>
              <a:ext uri="{FF2B5EF4-FFF2-40B4-BE49-F238E27FC236}">
                <a16:creationId xmlns:a16="http://schemas.microsoft.com/office/drawing/2014/main" id="{A9BCFB42-4849-39A6-7D4E-EA7AB06893F6}"/>
              </a:ext>
            </a:extLst>
          </p:cNvPr>
          <p:cNvSpPr>
            <a:spLocks noGrp="1"/>
          </p:cNvSpPr>
          <p:nvPr>
            <p:ph sz="quarter" idx="13"/>
          </p:nvPr>
        </p:nvSpPr>
        <p:spPr>
          <a:xfrm>
            <a:off x="571500" y="2276475"/>
            <a:ext cx="5384800" cy="3502025"/>
          </a:xfrm>
        </p:spPr>
        <p:txBody>
          <a:bodyPr>
            <a:normAutofit/>
          </a:bodyPr>
          <a:lstStyle/>
          <a:p>
            <a:r>
              <a:rPr lang="da-DK" dirty="0"/>
              <a:t>Forbedring af jordens struktur</a:t>
            </a:r>
          </a:p>
          <a:p>
            <a:r>
              <a:rPr lang="da-DK" dirty="0"/>
              <a:t>Flere ukrudtsfrø mister spireevne</a:t>
            </a:r>
          </a:p>
          <a:p>
            <a:r>
              <a:rPr lang="da-DK" dirty="0"/>
              <a:t>Bedre vilkår for nyttedyr</a:t>
            </a:r>
          </a:p>
          <a:p>
            <a:r>
              <a:rPr lang="da-DK" dirty="0"/>
              <a:t>Mindske brændstofs forbruget</a:t>
            </a:r>
            <a:endParaRPr lang="en-US" dirty="0"/>
          </a:p>
        </p:txBody>
      </p:sp>
      <p:sp>
        <p:nvSpPr>
          <p:cNvPr id="19" name="Text Placeholder 4">
            <a:extLst>
              <a:ext uri="{FF2B5EF4-FFF2-40B4-BE49-F238E27FC236}">
                <a16:creationId xmlns:a16="http://schemas.microsoft.com/office/drawing/2014/main" id="{96408EAC-A380-615F-064A-3F2B572D4A59}"/>
              </a:ext>
            </a:extLst>
          </p:cNvPr>
          <p:cNvSpPr>
            <a:spLocks noGrp="1"/>
          </p:cNvSpPr>
          <p:nvPr>
            <p:ph type="body" sz="quarter" idx="11"/>
          </p:nvPr>
        </p:nvSpPr>
        <p:spPr>
          <a:xfrm>
            <a:off x="10857360" y="5991228"/>
            <a:ext cx="763139" cy="433784"/>
          </a:xfrm>
        </p:spPr>
        <p:txBody>
          <a:bodyPr/>
          <a:lstStyle/>
          <a:p>
            <a:endParaRPr lang="en-US"/>
          </a:p>
        </p:txBody>
      </p:sp>
    </p:spTree>
    <p:extLst>
      <p:ext uri="{BB962C8B-B14F-4D97-AF65-F5344CB8AC3E}">
        <p14:creationId xmlns:p14="http://schemas.microsoft.com/office/powerpoint/2010/main" val="285386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E0081E-9C7B-3186-8D4E-3072CC3CAEB6}"/>
              </a:ext>
            </a:extLst>
          </p:cNvPr>
          <p:cNvSpPr>
            <a:spLocks noGrp="1"/>
          </p:cNvSpPr>
          <p:nvPr>
            <p:ph type="title"/>
          </p:nvPr>
        </p:nvSpPr>
        <p:spPr>
          <a:xfrm>
            <a:off x="571500" y="836613"/>
            <a:ext cx="5384800" cy="1046440"/>
          </a:xfrm>
        </p:spPr>
        <p:txBody>
          <a:bodyPr anchor="t">
            <a:normAutofit fontScale="90000"/>
          </a:bodyPr>
          <a:lstStyle/>
          <a:p>
            <a:r>
              <a:rPr lang="da-DK" sz="2000" dirty="0" err="1"/>
              <a:t>Conservation</a:t>
            </a:r>
            <a:r>
              <a:rPr lang="da-DK" sz="2000" dirty="0"/>
              <a:t> </a:t>
            </a:r>
            <a:r>
              <a:rPr lang="da-DK" sz="2000" dirty="0" err="1"/>
              <a:t>Agriculture</a:t>
            </a:r>
            <a:br>
              <a:rPr lang="da-DK" sz="2500" dirty="0"/>
            </a:br>
            <a:r>
              <a:rPr lang="da-DK" sz="3500" dirty="0"/>
              <a:t>Fremtiden for </a:t>
            </a:r>
            <a:r>
              <a:rPr lang="da-DK" sz="3500" dirty="0" err="1"/>
              <a:t>Conservation</a:t>
            </a:r>
            <a:r>
              <a:rPr lang="da-DK" sz="3500" dirty="0"/>
              <a:t> </a:t>
            </a:r>
            <a:r>
              <a:rPr lang="da-DK" sz="3500" dirty="0" err="1"/>
              <a:t>Agriculture</a:t>
            </a:r>
            <a:r>
              <a:rPr lang="da-DK" sz="3500" dirty="0"/>
              <a:t> </a:t>
            </a:r>
            <a:endParaRPr lang="en-US" sz="3500" dirty="0"/>
          </a:p>
        </p:txBody>
      </p:sp>
      <p:sp>
        <p:nvSpPr>
          <p:cNvPr id="14" name="Content Placeholder 13">
            <a:extLst>
              <a:ext uri="{FF2B5EF4-FFF2-40B4-BE49-F238E27FC236}">
                <a16:creationId xmlns:a16="http://schemas.microsoft.com/office/drawing/2014/main" id="{A9BCFB42-4849-39A6-7D4E-EA7AB06893F6}"/>
              </a:ext>
            </a:extLst>
          </p:cNvPr>
          <p:cNvSpPr>
            <a:spLocks noGrp="1"/>
          </p:cNvSpPr>
          <p:nvPr>
            <p:ph sz="quarter" idx="13"/>
          </p:nvPr>
        </p:nvSpPr>
        <p:spPr>
          <a:xfrm>
            <a:off x="571500" y="2276475"/>
            <a:ext cx="5384800" cy="3502025"/>
          </a:xfrm>
        </p:spPr>
        <p:txBody>
          <a:bodyPr>
            <a:normAutofit/>
          </a:bodyPr>
          <a:lstStyle/>
          <a:p>
            <a:r>
              <a:rPr lang="da-DK" dirty="0"/>
              <a:t>Udfordringer i økologien</a:t>
            </a:r>
          </a:p>
          <a:p>
            <a:pPr lvl="1"/>
            <a:r>
              <a:rPr lang="da-DK" dirty="0"/>
              <a:t>Stoppe væksten af  efter- og dækafgrøder</a:t>
            </a:r>
          </a:p>
          <a:p>
            <a:pPr lvl="1"/>
            <a:r>
              <a:rPr lang="da-DK" dirty="0"/>
              <a:t>Hindre væksten af ukrudt</a:t>
            </a:r>
          </a:p>
          <a:p>
            <a:pPr lvl="1"/>
            <a:r>
              <a:rPr lang="da-DK" dirty="0"/>
              <a:t>Mulighed for anvendelse af markrobotter i fremtiden.</a:t>
            </a:r>
          </a:p>
        </p:txBody>
      </p:sp>
      <p:sp>
        <p:nvSpPr>
          <p:cNvPr id="19" name="Text Placeholder 4">
            <a:extLst>
              <a:ext uri="{FF2B5EF4-FFF2-40B4-BE49-F238E27FC236}">
                <a16:creationId xmlns:a16="http://schemas.microsoft.com/office/drawing/2014/main" id="{96408EAC-A380-615F-064A-3F2B572D4A59}"/>
              </a:ext>
            </a:extLst>
          </p:cNvPr>
          <p:cNvSpPr>
            <a:spLocks noGrp="1"/>
          </p:cNvSpPr>
          <p:nvPr>
            <p:ph type="body" sz="quarter" idx="11"/>
          </p:nvPr>
        </p:nvSpPr>
        <p:spPr>
          <a:xfrm>
            <a:off x="10857360" y="5991228"/>
            <a:ext cx="763139" cy="433784"/>
          </a:xfrm>
        </p:spPr>
        <p:txBody>
          <a:bodyPr/>
          <a:lstStyle/>
          <a:p>
            <a:endParaRPr lang="en-US"/>
          </a:p>
        </p:txBody>
      </p:sp>
      <p:pic>
        <p:nvPicPr>
          <p:cNvPr id="7" name="Picture Placeholder 6" descr="A field of flowers and a tractor&#10;&#10;Description automatically generated with medium confidence">
            <a:extLst>
              <a:ext uri="{FF2B5EF4-FFF2-40B4-BE49-F238E27FC236}">
                <a16:creationId xmlns:a16="http://schemas.microsoft.com/office/drawing/2014/main" id="{289FB948-C8A6-C059-0BE2-193DDDB5EBC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a:stretch/>
        </p:blipFill>
        <p:spPr>
          <a:xfrm>
            <a:off x="6235700" y="0"/>
            <a:ext cx="5956300" cy="6858000"/>
          </a:xfrm>
        </p:spPr>
      </p:pic>
    </p:spTree>
    <p:extLst>
      <p:ext uri="{BB962C8B-B14F-4D97-AF65-F5344CB8AC3E}">
        <p14:creationId xmlns:p14="http://schemas.microsoft.com/office/powerpoint/2010/main" val="61640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p:txBody>
          <a:bodyPr/>
          <a:lstStyle/>
          <a:p>
            <a:r>
              <a:rPr lang="da-DK" dirty="0"/>
              <a:t>Skovlandbrug</a:t>
            </a:r>
            <a:br>
              <a:rPr lang="da-DK" dirty="0"/>
            </a:br>
            <a:r>
              <a:rPr lang="da-DK" sz="2000" dirty="0"/>
              <a:t>Oversigt</a:t>
            </a:r>
            <a:endParaRPr lang="en-US" sz="2000" dirty="0"/>
          </a:p>
        </p:txBody>
      </p:sp>
      <p:sp>
        <p:nvSpPr>
          <p:cNvPr id="4" name="Content Placeholder 3">
            <a:extLst>
              <a:ext uri="{FF2B5EF4-FFF2-40B4-BE49-F238E27FC236}">
                <a16:creationId xmlns:a16="http://schemas.microsoft.com/office/drawing/2014/main" id="{A934E932-B9FF-5AA9-7616-A005C65E0344}"/>
              </a:ext>
            </a:extLst>
          </p:cNvPr>
          <p:cNvSpPr>
            <a:spLocks noGrp="1"/>
          </p:cNvSpPr>
          <p:nvPr>
            <p:ph sz="quarter" idx="13"/>
          </p:nvPr>
        </p:nvSpPr>
        <p:spPr/>
        <p:txBody>
          <a:bodyPr/>
          <a:lstStyle/>
          <a:p>
            <a:r>
              <a:rPr lang="da-DK" dirty="0"/>
              <a:t>Hvad er skovlandbrug?</a:t>
            </a:r>
          </a:p>
          <a:p>
            <a:r>
              <a:rPr lang="da-DK" dirty="0"/>
              <a:t>Fordele ved skovlandbrug</a:t>
            </a:r>
          </a:p>
          <a:p>
            <a:r>
              <a:rPr lang="da-DK" dirty="0"/>
              <a:t>Muligheder for støtte</a:t>
            </a:r>
          </a:p>
          <a:p>
            <a:endParaRPr lang="en-US" dirty="0"/>
          </a:p>
        </p:txBody>
      </p:sp>
      <p:sp>
        <p:nvSpPr>
          <p:cNvPr id="5" name="Text Placeholder 4">
            <a:extLst>
              <a:ext uri="{FF2B5EF4-FFF2-40B4-BE49-F238E27FC236}">
                <a16:creationId xmlns:a16="http://schemas.microsoft.com/office/drawing/2014/main" id="{D7808C3A-1DFB-D864-6463-F092B200B32D}"/>
              </a:ext>
            </a:extLst>
          </p:cNvPr>
          <p:cNvSpPr>
            <a:spLocks noGrp="1"/>
          </p:cNvSpPr>
          <p:nvPr>
            <p:ph type="body" sz="quarter" idx="11"/>
          </p:nvPr>
        </p:nvSpPr>
        <p:spPr/>
        <p:txBody>
          <a:bodyPr/>
          <a:lstStyle/>
          <a:p>
            <a:endParaRPr lang="en-US"/>
          </a:p>
        </p:txBody>
      </p:sp>
      <p:pic>
        <p:nvPicPr>
          <p:cNvPr id="8" name="Picture Placeholder 7" descr="A cow standing in a tree&#10;&#10;Description automatically generated">
            <a:extLst>
              <a:ext uri="{FF2B5EF4-FFF2-40B4-BE49-F238E27FC236}">
                <a16:creationId xmlns:a16="http://schemas.microsoft.com/office/drawing/2014/main" id="{15BEAC0E-EBAD-6D3A-98EC-8D68F4C1B6B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297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ee on a flower&#10;&#10;Description automatically generated">
            <a:extLst>
              <a:ext uri="{FF2B5EF4-FFF2-40B4-BE49-F238E27FC236}">
                <a16:creationId xmlns:a16="http://schemas.microsoft.com/office/drawing/2014/main" id="{4025BF7A-F0F0-629F-7154-EEB7815AE05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2" name="Title 1">
            <a:extLst>
              <a:ext uri="{FF2B5EF4-FFF2-40B4-BE49-F238E27FC236}">
                <a16:creationId xmlns:a16="http://schemas.microsoft.com/office/drawing/2014/main" id="{2B634416-2D73-747A-4F3C-8E49B36604C9}"/>
              </a:ext>
            </a:extLst>
          </p:cNvPr>
          <p:cNvSpPr>
            <a:spLocks noGrp="1"/>
          </p:cNvSpPr>
          <p:nvPr>
            <p:ph type="title"/>
          </p:nvPr>
        </p:nvSpPr>
        <p:spPr/>
        <p:txBody>
          <a:bodyPr/>
          <a:lstStyle/>
          <a:p>
            <a:r>
              <a:rPr lang="da-DK" sz="2000" dirty="0"/>
              <a:t>Oversigt</a:t>
            </a:r>
            <a:br>
              <a:rPr lang="da-DK" dirty="0"/>
            </a:br>
            <a:r>
              <a:rPr lang="da-DK" sz="3800" dirty="0"/>
              <a:t>Regenerativt jordbrug</a:t>
            </a:r>
            <a:endParaRPr lang="en-US" sz="3800" dirty="0"/>
          </a:p>
        </p:txBody>
      </p:sp>
      <p:sp>
        <p:nvSpPr>
          <p:cNvPr id="3" name="Content Placeholder 2">
            <a:extLst>
              <a:ext uri="{FF2B5EF4-FFF2-40B4-BE49-F238E27FC236}">
                <a16:creationId xmlns:a16="http://schemas.microsoft.com/office/drawing/2014/main" id="{0FAABB3A-8C28-FB43-138A-2153EF081B19}"/>
              </a:ext>
            </a:extLst>
          </p:cNvPr>
          <p:cNvSpPr>
            <a:spLocks noGrp="1"/>
          </p:cNvSpPr>
          <p:nvPr>
            <p:ph sz="quarter" idx="13"/>
          </p:nvPr>
        </p:nvSpPr>
        <p:spPr/>
        <p:txBody>
          <a:bodyPr/>
          <a:lstStyle/>
          <a:p>
            <a:r>
              <a:rPr lang="da-DK" dirty="0"/>
              <a:t>Hvad er regenerativt jordbrug?</a:t>
            </a:r>
          </a:p>
          <a:p>
            <a:r>
              <a:rPr lang="da-DK" dirty="0"/>
              <a:t>De regenerative principper og dyrkningspraksis</a:t>
            </a:r>
          </a:p>
          <a:p>
            <a:r>
              <a:rPr lang="da-DK" dirty="0"/>
              <a:t>Certificering</a:t>
            </a:r>
          </a:p>
        </p:txBody>
      </p:sp>
      <p:sp>
        <p:nvSpPr>
          <p:cNvPr id="4" name="Text Placeholder 3">
            <a:extLst>
              <a:ext uri="{FF2B5EF4-FFF2-40B4-BE49-F238E27FC236}">
                <a16:creationId xmlns:a16="http://schemas.microsoft.com/office/drawing/2014/main" id="{A902AFCB-913C-9127-DAEA-80915D95D5A6}"/>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5015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57FFC-5F23-7564-2D79-F0B9225DC8C3}"/>
              </a:ext>
            </a:extLst>
          </p:cNvPr>
          <p:cNvSpPr>
            <a:spLocks noGrp="1"/>
          </p:cNvSpPr>
          <p:nvPr>
            <p:ph type="title"/>
          </p:nvPr>
        </p:nvSpPr>
        <p:spPr>
          <a:xfrm>
            <a:off x="571500" y="836613"/>
            <a:ext cx="11049000" cy="1046440"/>
          </a:xfrm>
        </p:spPr>
        <p:txBody>
          <a:bodyPr anchor="t">
            <a:normAutofit/>
          </a:bodyPr>
          <a:lstStyle/>
          <a:p>
            <a:r>
              <a:rPr lang="da-DK" sz="2000" dirty="0"/>
              <a:t>Regenerativt jordbrug</a:t>
            </a:r>
            <a:br>
              <a:rPr lang="da-DK" dirty="0"/>
            </a:br>
            <a:r>
              <a:rPr lang="da-DK" dirty="0"/>
              <a:t>Hvad er Regenerativt jordbrug?</a:t>
            </a:r>
            <a:endParaRPr lang="en-US" dirty="0"/>
          </a:p>
        </p:txBody>
      </p:sp>
      <p:graphicFrame>
        <p:nvGraphicFramePr>
          <p:cNvPr id="13" name="Content Placeholder 3">
            <a:extLst>
              <a:ext uri="{FF2B5EF4-FFF2-40B4-BE49-F238E27FC236}">
                <a16:creationId xmlns:a16="http://schemas.microsoft.com/office/drawing/2014/main" id="{845D35DC-0D82-94B8-3E2A-4F838C5814D7}"/>
              </a:ext>
            </a:extLst>
          </p:cNvPr>
          <p:cNvGraphicFramePr>
            <a:graphicFrameLocks noGrp="1"/>
          </p:cNvGraphicFramePr>
          <p:nvPr>
            <p:ph sz="quarter" idx="11"/>
          </p:nvPr>
        </p:nvGraphicFramePr>
        <p:xfrm>
          <a:off x="571499" y="2276475"/>
          <a:ext cx="11049001" cy="350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12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F57FFC-5F23-7564-2D79-F0B9225DC8C3}"/>
              </a:ext>
            </a:extLst>
          </p:cNvPr>
          <p:cNvSpPr>
            <a:spLocks noGrp="1"/>
          </p:cNvSpPr>
          <p:nvPr>
            <p:ph type="title"/>
          </p:nvPr>
        </p:nvSpPr>
        <p:spPr/>
        <p:txBody>
          <a:bodyPr/>
          <a:lstStyle/>
          <a:p>
            <a:r>
              <a:rPr lang="da-DK" sz="2000" dirty="0"/>
              <a:t>Regenerativt jordbrug</a:t>
            </a:r>
            <a:br>
              <a:rPr lang="da-DK" dirty="0"/>
            </a:br>
            <a:r>
              <a:rPr lang="da-DK" sz="3500" dirty="0"/>
              <a:t>De regenerative principper og dyrkningspraksis</a:t>
            </a:r>
            <a:endParaRPr lang="en-US" sz="3500" dirty="0"/>
          </a:p>
        </p:txBody>
      </p:sp>
      <p:sp>
        <p:nvSpPr>
          <p:cNvPr id="11" name="Text Placeholder 10">
            <a:extLst>
              <a:ext uri="{FF2B5EF4-FFF2-40B4-BE49-F238E27FC236}">
                <a16:creationId xmlns:a16="http://schemas.microsoft.com/office/drawing/2014/main" id="{0FBB61B2-3471-0F86-66A7-AD5BE82CA50F}"/>
              </a:ext>
            </a:extLst>
          </p:cNvPr>
          <p:cNvSpPr>
            <a:spLocks noGrp="1"/>
          </p:cNvSpPr>
          <p:nvPr>
            <p:ph type="body" sz="quarter" idx="14"/>
          </p:nvPr>
        </p:nvSpPr>
        <p:spPr>
          <a:xfrm>
            <a:off x="4639939" y="1905874"/>
            <a:ext cx="2912121" cy="1043875"/>
          </a:xfrm>
        </p:spPr>
        <p:txBody>
          <a:bodyPr/>
          <a:lstStyle/>
          <a:p>
            <a:pPr algn="l"/>
            <a:r>
              <a:rPr lang="da-DK" b="1" dirty="0"/>
              <a:t>Dyrkningspraksis kan inkludere:</a:t>
            </a:r>
            <a:endParaRPr lang="da-DK" dirty="0"/>
          </a:p>
          <a:p>
            <a:pPr marL="285750" indent="-285750" algn="l">
              <a:buFont typeface="Courier New" panose="02070309020205020404" pitchFamily="49" charset="0"/>
              <a:buChar char="o"/>
            </a:pPr>
            <a:r>
              <a:rPr lang="da-DK" dirty="0"/>
              <a:t>Minimal jordbearbejdning</a:t>
            </a:r>
          </a:p>
          <a:p>
            <a:pPr marL="285750" indent="-285750" algn="l">
              <a:buFont typeface="Courier New" panose="02070309020205020404" pitchFamily="49" charset="0"/>
              <a:buChar char="o"/>
            </a:pPr>
            <a:r>
              <a:rPr lang="da-DK" dirty="0"/>
              <a:t>Tildeling af kompost/kompost-te</a:t>
            </a:r>
          </a:p>
          <a:p>
            <a:pPr marL="285750" indent="-285750" algn="l">
              <a:buFont typeface="Courier New" panose="02070309020205020404" pitchFamily="49" charset="0"/>
              <a:buChar char="o"/>
            </a:pPr>
            <a:r>
              <a:rPr lang="da-DK" dirty="0"/>
              <a:t>Etablering af efterafgrøder</a:t>
            </a:r>
          </a:p>
          <a:p>
            <a:pPr marL="285750" indent="-285750" algn="l">
              <a:buFont typeface="Courier New" panose="02070309020205020404" pitchFamily="49" charset="0"/>
              <a:buChar char="o"/>
            </a:pPr>
            <a:r>
              <a:rPr lang="da-DK" dirty="0"/>
              <a:t>Afgræsning</a:t>
            </a:r>
          </a:p>
          <a:p>
            <a:pPr marL="285750" indent="-285750" algn="l">
              <a:buFont typeface="Courier New" panose="02070309020205020404" pitchFamily="49" charset="0"/>
              <a:buChar char="o"/>
            </a:pPr>
            <a:r>
              <a:rPr lang="da-DK" dirty="0"/>
              <a:t>Brug af håndredskaber/mindre maskiner (især ved grøntsagsproduktion)</a:t>
            </a:r>
          </a:p>
          <a:p>
            <a:pPr marL="285750" indent="-285750" algn="l">
              <a:buFont typeface="Courier New" panose="02070309020205020404" pitchFamily="49" charset="0"/>
              <a:buChar char="o"/>
            </a:pPr>
            <a:r>
              <a:rPr lang="da-DK" dirty="0"/>
              <a:t>Permanent jorddække</a:t>
            </a:r>
            <a:endParaRPr lang="en-US" dirty="0"/>
          </a:p>
        </p:txBody>
      </p:sp>
      <p:sp>
        <p:nvSpPr>
          <p:cNvPr id="4" name="Content Placeholder 3">
            <a:extLst>
              <a:ext uri="{FF2B5EF4-FFF2-40B4-BE49-F238E27FC236}">
                <a16:creationId xmlns:a16="http://schemas.microsoft.com/office/drawing/2014/main" id="{95CDE5A4-6C64-A9CE-8F40-68E041812B0C}"/>
              </a:ext>
            </a:extLst>
          </p:cNvPr>
          <p:cNvSpPr>
            <a:spLocks noGrp="1"/>
          </p:cNvSpPr>
          <p:nvPr>
            <p:ph sz="quarter" idx="17"/>
          </p:nvPr>
        </p:nvSpPr>
        <p:spPr>
          <a:xfrm>
            <a:off x="571500" y="2930155"/>
            <a:ext cx="2912121" cy="1868231"/>
          </a:xfrm>
        </p:spPr>
        <p:txBody>
          <a:bodyPr/>
          <a:lstStyle/>
          <a:p>
            <a:pPr algn="l"/>
            <a:r>
              <a:rPr lang="da-DK" b="1" dirty="0"/>
              <a:t>De fem principper:</a:t>
            </a:r>
            <a:endParaRPr lang="da-DK" dirty="0"/>
          </a:p>
          <a:p>
            <a:pPr marL="285750" indent="-285750" algn="l">
              <a:buFont typeface="Courier New" panose="02070309020205020404" pitchFamily="49" charset="0"/>
              <a:buChar char="o"/>
            </a:pPr>
            <a:r>
              <a:rPr lang="da-DK" dirty="0"/>
              <a:t>Minimal jordforstyrrelse</a:t>
            </a:r>
          </a:p>
          <a:p>
            <a:pPr marL="285750" indent="-285750" algn="l">
              <a:buFont typeface="Courier New" panose="02070309020205020404" pitchFamily="49" charset="0"/>
              <a:buChar char="o"/>
            </a:pPr>
            <a:r>
              <a:rPr lang="da-DK" dirty="0"/>
              <a:t>Jorddække året rundt</a:t>
            </a:r>
          </a:p>
          <a:p>
            <a:pPr marL="285750" indent="-285750" algn="l">
              <a:buFont typeface="Courier New" panose="02070309020205020404" pitchFamily="49" charset="0"/>
              <a:buChar char="o"/>
            </a:pPr>
            <a:r>
              <a:rPr lang="da-DK" dirty="0"/>
              <a:t>Levende rødder året rundt</a:t>
            </a:r>
          </a:p>
          <a:p>
            <a:pPr marL="285750" indent="-285750" algn="l">
              <a:buFont typeface="Courier New" panose="02070309020205020404" pitchFamily="49" charset="0"/>
              <a:buChar char="o"/>
            </a:pPr>
            <a:r>
              <a:rPr lang="da-DK" dirty="0"/>
              <a:t>Integration af husdyr</a:t>
            </a:r>
          </a:p>
          <a:p>
            <a:pPr marL="285750" indent="-285750" algn="l">
              <a:buFont typeface="Courier New" panose="02070309020205020404" pitchFamily="49" charset="0"/>
              <a:buChar char="o"/>
            </a:pPr>
            <a:r>
              <a:rPr lang="da-DK" dirty="0"/>
              <a:t>Maksimal diversitet</a:t>
            </a:r>
            <a:endParaRPr lang="en-US" dirty="0"/>
          </a:p>
        </p:txBody>
      </p:sp>
      <p:pic>
        <p:nvPicPr>
          <p:cNvPr id="18" name="Graphic 17">
            <a:extLst>
              <a:ext uri="{FF2B5EF4-FFF2-40B4-BE49-F238E27FC236}">
                <a16:creationId xmlns:a16="http://schemas.microsoft.com/office/drawing/2014/main" id="{0987B5EF-FCF0-78F6-50E9-27566FE113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55887" y="1831579"/>
            <a:ext cx="3333750" cy="2800350"/>
          </a:xfrm>
          <a:prstGeom prst="rect">
            <a:avLst/>
          </a:prstGeom>
        </p:spPr>
      </p:pic>
      <p:pic>
        <p:nvPicPr>
          <p:cNvPr id="20" name="Graphic 19">
            <a:extLst>
              <a:ext uri="{FF2B5EF4-FFF2-40B4-BE49-F238E27FC236}">
                <a16:creationId xmlns:a16="http://schemas.microsoft.com/office/drawing/2014/main" id="{ECE57D26-37AD-14E9-B4D3-1CA2D89B7E79}"/>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3699" y="4858055"/>
            <a:ext cx="2912121" cy="1934088"/>
          </a:xfrm>
          <a:prstGeom prst="rect">
            <a:avLst/>
          </a:prstGeom>
        </p:spPr>
      </p:pic>
      <p:sp>
        <p:nvSpPr>
          <p:cNvPr id="21" name="Content Placeholder 3">
            <a:extLst>
              <a:ext uri="{FF2B5EF4-FFF2-40B4-BE49-F238E27FC236}">
                <a16:creationId xmlns:a16="http://schemas.microsoft.com/office/drawing/2014/main" id="{BD790FE6-06E7-7929-A379-CB3ADDB38358}"/>
              </a:ext>
            </a:extLst>
          </p:cNvPr>
          <p:cNvSpPr txBox="1">
            <a:spLocks/>
          </p:cNvSpPr>
          <p:nvPr/>
        </p:nvSpPr>
        <p:spPr>
          <a:xfrm>
            <a:off x="8772965" y="2949749"/>
            <a:ext cx="2912121" cy="1868231"/>
          </a:xfrm>
          <a:prstGeom prst="rect">
            <a:avLst/>
          </a:prstGeom>
        </p:spPr>
        <p:txBody>
          <a:bodyPr vert="horz" lIns="0" tIns="0" rIns="0" bIns="1116000" rtlCol="0" anchor="ctr" anchorCtr="0">
            <a:noAutofit/>
          </a:bodyPr>
          <a:lstStyle>
            <a:lvl1pPr marL="0" indent="0" algn="ctr" defTabSz="914400" rtl="0" eaLnBrk="1" latinLnBrk="0" hangingPunct="1">
              <a:lnSpc>
                <a:spcPts val="2000"/>
              </a:lnSpc>
              <a:spcBef>
                <a:spcPts val="0"/>
              </a:spcBef>
              <a:spcAft>
                <a:spcPts val="2000"/>
              </a:spcAft>
              <a:buClrTx/>
              <a:buFont typeface="Courier New" panose="02070309020205020404" pitchFamily="49" charset="0"/>
              <a:buNone/>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a-DK" b="1" dirty="0"/>
              <a:t>Eksempler på dyrkningssystemer:</a:t>
            </a:r>
            <a:endParaRPr lang="da-DK" dirty="0"/>
          </a:p>
          <a:p>
            <a:pPr marL="285750" indent="-285750" algn="l">
              <a:buFont typeface="Courier New" panose="02070309020205020404" pitchFamily="49" charset="0"/>
              <a:buChar char="o"/>
            </a:pPr>
            <a:r>
              <a:rPr lang="da-DK" dirty="0"/>
              <a:t>Market </a:t>
            </a:r>
            <a:r>
              <a:rPr lang="da-DK" dirty="0" err="1"/>
              <a:t>gardening</a:t>
            </a:r>
            <a:r>
              <a:rPr lang="da-DK" dirty="0"/>
              <a:t>: intensiv dyrkning af grøntsager med håndkraft og små maskiner</a:t>
            </a:r>
          </a:p>
          <a:p>
            <a:pPr marL="285750" indent="-285750" algn="l">
              <a:buFont typeface="Courier New" panose="02070309020205020404" pitchFamily="49" charset="0"/>
              <a:buChar char="o"/>
            </a:pPr>
            <a:r>
              <a:rPr lang="da-DK" dirty="0"/>
              <a:t>Skovlandbrug </a:t>
            </a:r>
          </a:p>
          <a:p>
            <a:pPr marL="285750" indent="-285750" algn="l">
              <a:buFont typeface="Courier New" panose="02070309020205020404" pitchFamily="49" charset="0"/>
              <a:buChar char="o"/>
            </a:pPr>
            <a:r>
              <a:rPr lang="da-DK" dirty="0"/>
              <a:t>Holistisk planlagt afgræsning </a:t>
            </a:r>
          </a:p>
          <a:p>
            <a:pPr marL="285750" indent="-285750" algn="l">
              <a:buFont typeface="Courier New" panose="02070309020205020404" pitchFamily="49" charset="0"/>
              <a:buChar char="o"/>
            </a:pPr>
            <a:r>
              <a:rPr lang="da-DK" dirty="0" err="1"/>
              <a:t>Conservation</a:t>
            </a:r>
            <a:r>
              <a:rPr lang="da-DK" dirty="0"/>
              <a:t> </a:t>
            </a:r>
            <a:r>
              <a:rPr lang="da-DK" dirty="0" err="1"/>
              <a:t>Agriculture</a:t>
            </a:r>
            <a:r>
              <a:rPr lang="da-DK" dirty="0"/>
              <a:t> (CA)</a:t>
            </a:r>
          </a:p>
        </p:txBody>
      </p:sp>
    </p:spTree>
    <p:extLst>
      <p:ext uri="{BB962C8B-B14F-4D97-AF65-F5344CB8AC3E}">
        <p14:creationId xmlns:p14="http://schemas.microsoft.com/office/powerpoint/2010/main" val="100208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4416-2D73-747A-4F3C-8E49B36604C9}"/>
              </a:ext>
            </a:extLst>
          </p:cNvPr>
          <p:cNvSpPr>
            <a:spLocks noGrp="1"/>
          </p:cNvSpPr>
          <p:nvPr>
            <p:ph type="title"/>
          </p:nvPr>
        </p:nvSpPr>
        <p:spPr>
          <a:xfrm>
            <a:off x="571500" y="836613"/>
            <a:ext cx="11049000" cy="1046440"/>
          </a:xfrm>
        </p:spPr>
        <p:txBody>
          <a:bodyPr anchor="t">
            <a:normAutofit/>
          </a:bodyPr>
          <a:lstStyle/>
          <a:p>
            <a:r>
              <a:rPr lang="da-DK"/>
              <a:t>Regenerativt jordbrug</a:t>
            </a:r>
            <a:br>
              <a:rPr lang="da-DK" dirty="0"/>
            </a:br>
            <a:r>
              <a:rPr lang="da-DK"/>
              <a:t>Certificering</a:t>
            </a:r>
            <a:endParaRPr lang="en-US"/>
          </a:p>
        </p:txBody>
      </p:sp>
      <p:sp>
        <p:nvSpPr>
          <p:cNvPr id="3" name="Content Placeholder 2">
            <a:extLst>
              <a:ext uri="{FF2B5EF4-FFF2-40B4-BE49-F238E27FC236}">
                <a16:creationId xmlns:a16="http://schemas.microsoft.com/office/drawing/2014/main" id="{0FAABB3A-8C28-FB43-138A-2153EF081B19}"/>
              </a:ext>
            </a:extLst>
          </p:cNvPr>
          <p:cNvSpPr>
            <a:spLocks noGrp="1"/>
          </p:cNvSpPr>
          <p:nvPr>
            <p:ph sz="quarter" idx="11"/>
          </p:nvPr>
        </p:nvSpPr>
        <p:spPr>
          <a:xfrm>
            <a:off x="950323" y="2244599"/>
            <a:ext cx="3495675" cy="3502025"/>
          </a:xfrm>
        </p:spPr>
        <p:txBody>
          <a:bodyPr>
            <a:normAutofit/>
          </a:bodyPr>
          <a:lstStyle/>
          <a:p>
            <a:r>
              <a:rPr lang="da-DK" dirty="0"/>
              <a:t>ROC Certificeringsstandard</a:t>
            </a:r>
          </a:p>
          <a:p>
            <a:r>
              <a:rPr lang="da-DK" dirty="0"/>
              <a:t>Tre Hovedområder:</a:t>
            </a:r>
          </a:p>
          <a:p>
            <a:pPr lvl="1"/>
            <a:r>
              <a:rPr lang="da-DK" dirty="0"/>
              <a:t>Jordens frugtbarhed og anvendelse</a:t>
            </a:r>
          </a:p>
          <a:p>
            <a:pPr lvl="1"/>
            <a:r>
              <a:rPr lang="da-DK" dirty="0"/>
              <a:t>Dyrevelfærd</a:t>
            </a:r>
          </a:p>
          <a:p>
            <a:pPr lvl="1"/>
            <a:r>
              <a:rPr lang="da-DK" dirty="0"/>
              <a:t>Retfærdige vilkår for jordbrugere og medarbejdere</a:t>
            </a:r>
          </a:p>
          <a:p>
            <a:r>
              <a:rPr lang="da-DK" dirty="0"/>
              <a:t>Tre Certificeringsniveauer</a:t>
            </a:r>
          </a:p>
        </p:txBody>
      </p:sp>
      <p:pic>
        <p:nvPicPr>
          <p:cNvPr id="1026" name="Picture 2">
            <a:extLst>
              <a:ext uri="{FF2B5EF4-FFF2-40B4-BE49-F238E27FC236}">
                <a16:creationId xmlns:a16="http://schemas.microsoft.com/office/drawing/2014/main" id="{F50D899B-8135-7906-FE30-F57B559CBEF9}"/>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7406638" y="900233"/>
            <a:ext cx="2188569" cy="919199"/>
          </a:xfrm>
          <a:prstGeom prst="rect">
            <a:avLst/>
          </a:prstGeom>
          <a:solidFill>
            <a:srgbClr val="FFFFFF"/>
          </a:solidFill>
        </p:spPr>
      </p:pic>
      <p:pic>
        <p:nvPicPr>
          <p:cNvPr id="12" name="Online Media 11" title="En frugtbar jord - Det regenerative biodynamiske jordbrug">
            <a:hlinkClick r:id="" action="ppaction://media"/>
            <a:extLst>
              <a:ext uri="{FF2B5EF4-FFF2-40B4-BE49-F238E27FC236}">
                <a16:creationId xmlns:a16="http://schemas.microsoft.com/office/drawing/2014/main" id="{FED0E80A-FA9E-B895-3048-D00294D726D2}"/>
              </a:ext>
            </a:extLst>
          </p:cNvPr>
          <p:cNvPicPr>
            <a:picLocks noRot="1" noChangeAspect="1"/>
          </p:cNvPicPr>
          <p:nvPr>
            <a:videoFile r:link="rId1"/>
          </p:nvPr>
        </p:nvPicPr>
        <p:blipFill>
          <a:blip r:embed="rId5"/>
          <a:stretch>
            <a:fillRect/>
          </a:stretch>
        </p:blipFill>
        <p:spPr>
          <a:xfrm>
            <a:off x="6096000" y="2244599"/>
            <a:ext cx="5247997" cy="2965118"/>
          </a:xfrm>
          <a:prstGeom prst="rect">
            <a:avLst/>
          </a:prstGeom>
          <a:noFill/>
        </p:spPr>
      </p:pic>
    </p:spTree>
    <p:extLst>
      <p:ext uri="{BB962C8B-B14F-4D97-AF65-F5344CB8AC3E}">
        <p14:creationId xmlns:p14="http://schemas.microsoft.com/office/powerpoint/2010/main" val="178029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Et billede, der indeholder udendørs, frugt og grønt, Naturlige fødevarer, Lokale fødevarer&#10;&#10;Automatisk genereret beskrivelse">
            <a:extLst>
              <a:ext uri="{FF2B5EF4-FFF2-40B4-BE49-F238E27FC236}">
                <a16:creationId xmlns:a16="http://schemas.microsoft.com/office/drawing/2014/main" id="{05CFA289-50FB-71E8-71CC-9352A1ACEB85}"/>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C29F4D16-1ADD-2A66-406A-799997284BC5}"/>
              </a:ext>
            </a:extLst>
          </p:cNvPr>
          <p:cNvSpPr>
            <a:spLocks noGrp="1"/>
          </p:cNvSpPr>
          <p:nvPr>
            <p:ph type="title"/>
          </p:nvPr>
        </p:nvSpPr>
        <p:spPr/>
        <p:txBody>
          <a:bodyPr/>
          <a:lstStyle/>
          <a:p>
            <a:r>
              <a:rPr lang="da-DK" sz="2000" dirty="0"/>
              <a:t>Oversigt</a:t>
            </a:r>
            <a:br>
              <a:rPr lang="da-DK" dirty="0"/>
            </a:br>
            <a:r>
              <a:rPr lang="da-DK" dirty="0" err="1"/>
              <a:t>Permakultur</a:t>
            </a:r>
            <a:endParaRPr lang="en-US" dirty="0"/>
          </a:p>
        </p:txBody>
      </p:sp>
      <p:sp>
        <p:nvSpPr>
          <p:cNvPr id="4" name="Content Placeholder 3">
            <a:extLst>
              <a:ext uri="{FF2B5EF4-FFF2-40B4-BE49-F238E27FC236}">
                <a16:creationId xmlns:a16="http://schemas.microsoft.com/office/drawing/2014/main" id="{CADF6FE7-DE7F-1BB9-F866-9CACB558EC56}"/>
              </a:ext>
            </a:extLst>
          </p:cNvPr>
          <p:cNvSpPr>
            <a:spLocks noGrp="1"/>
          </p:cNvSpPr>
          <p:nvPr>
            <p:ph sz="quarter" idx="13"/>
          </p:nvPr>
        </p:nvSpPr>
        <p:spPr/>
        <p:txBody>
          <a:bodyPr/>
          <a:lstStyle/>
          <a:p>
            <a:r>
              <a:rPr lang="en-US" dirty="0" err="1"/>
              <a:t>Hvad</a:t>
            </a:r>
            <a:r>
              <a:rPr lang="en-US" dirty="0"/>
              <a:t> er </a:t>
            </a:r>
            <a:r>
              <a:rPr lang="en-US" dirty="0" err="1"/>
              <a:t>permakultur</a:t>
            </a:r>
            <a:r>
              <a:rPr lang="en-US" dirty="0"/>
              <a:t>?</a:t>
            </a:r>
          </a:p>
          <a:p>
            <a:r>
              <a:rPr lang="en-US" dirty="0" err="1"/>
              <a:t>Grundlæggende</a:t>
            </a:r>
            <a:r>
              <a:rPr lang="en-US" dirty="0"/>
              <a:t> </a:t>
            </a:r>
            <a:r>
              <a:rPr lang="en-US" dirty="0" err="1"/>
              <a:t>etikker</a:t>
            </a:r>
            <a:r>
              <a:rPr lang="en-US" dirty="0"/>
              <a:t> </a:t>
            </a:r>
            <a:r>
              <a:rPr lang="en-US" dirty="0" err="1"/>
              <a:t>og</a:t>
            </a:r>
            <a:r>
              <a:rPr lang="en-US" dirty="0"/>
              <a:t> </a:t>
            </a:r>
            <a:r>
              <a:rPr lang="en-US" dirty="0" err="1"/>
              <a:t>principper</a:t>
            </a:r>
            <a:endParaRPr lang="en-US" dirty="0"/>
          </a:p>
          <a:p>
            <a:r>
              <a:rPr lang="en-US" dirty="0" err="1"/>
              <a:t>Permakultur</a:t>
            </a:r>
            <a:r>
              <a:rPr lang="en-US" dirty="0"/>
              <a:t> </a:t>
            </a:r>
            <a:r>
              <a:rPr lang="en-US" dirty="0" err="1"/>
              <a:t>i</a:t>
            </a:r>
            <a:r>
              <a:rPr lang="en-US" dirty="0"/>
              <a:t> </a:t>
            </a:r>
            <a:r>
              <a:rPr lang="en-US" dirty="0" err="1"/>
              <a:t>praksis</a:t>
            </a:r>
            <a:endParaRPr lang="en-US" dirty="0"/>
          </a:p>
        </p:txBody>
      </p:sp>
      <p:sp>
        <p:nvSpPr>
          <p:cNvPr id="5" name="Text Placeholder 4">
            <a:extLst>
              <a:ext uri="{FF2B5EF4-FFF2-40B4-BE49-F238E27FC236}">
                <a16:creationId xmlns:a16="http://schemas.microsoft.com/office/drawing/2014/main" id="{1F5B0031-7625-6546-935B-9B581A11E9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90892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Et billede, der indeholder skitse, tegning, kunst, sort-hvid&#10;&#10;Automatisk genereret beskrivelse">
            <a:extLst>
              <a:ext uri="{FF2B5EF4-FFF2-40B4-BE49-F238E27FC236}">
                <a16:creationId xmlns:a16="http://schemas.microsoft.com/office/drawing/2014/main" id="{518F758F-20DF-B096-1F11-4B1B8C06CAD0}"/>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b="-1"/>
          <a:stretch/>
        </p:blipFill>
        <p:spPr>
          <a:xfrm>
            <a:off x="6235700" y="10"/>
            <a:ext cx="5956300" cy="6857990"/>
          </a:xfrm>
          <a:noFill/>
        </p:spPr>
      </p:pic>
      <p:sp>
        <p:nvSpPr>
          <p:cNvPr id="3" name="Titel 2">
            <a:extLst>
              <a:ext uri="{FF2B5EF4-FFF2-40B4-BE49-F238E27FC236}">
                <a16:creationId xmlns:a16="http://schemas.microsoft.com/office/drawing/2014/main" id="{C304E3B4-68FA-84F9-8AFB-DB531F16B458}"/>
              </a:ext>
            </a:extLst>
          </p:cNvPr>
          <p:cNvSpPr>
            <a:spLocks noGrp="1"/>
          </p:cNvSpPr>
          <p:nvPr>
            <p:ph type="title"/>
          </p:nvPr>
        </p:nvSpPr>
        <p:spPr>
          <a:xfrm>
            <a:off x="571500" y="836613"/>
            <a:ext cx="5384800" cy="1046440"/>
          </a:xfrm>
        </p:spPr>
        <p:txBody>
          <a:bodyPr anchor="t">
            <a:normAutofit/>
          </a:bodyPr>
          <a:lstStyle/>
          <a:p>
            <a:r>
              <a:rPr lang="da-DK" dirty="0"/>
              <a:t>Hvad er </a:t>
            </a:r>
            <a:r>
              <a:rPr lang="da-DK" dirty="0" err="1"/>
              <a:t>permakultur</a:t>
            </a:r>
            <a:endParaRPr lang="da-DK" dirty="0"/>
          </a:p>
        </p:txBody>
      </p:sp>
      <p:sp>
        <p:nvSpPr>
          <p:cNvPr id="4" name="Pladsholder til indhold 3">
            <a:extLst>
              <a:ext uri="{FF2B5EF4-FFF2-40B4-BE49-F238E27FC236}">
                <a16:creationId xmlns:a16="http://schemas.microsoft.com/office/drawing/2014/main" id="{C4EA4C85-0DAA-3772-72ED-C3EE16FDA9F3}"/>
              </a:ext>
            </a:extLst>
          </p:cNvPr>
          <p:cNvSpPr>
            <a:spLocks noGrp="1"/>
          </p:cNvSpPr>
          <p:nvPr>
            <p:ph sz="quarter" idx="13"/>
          </p:nvPr>
        </p:nvSpPr>
        <p:spPr>
          <a:xfrm>
            <a:off x="571500" y="2276475"/>
            <a:ext cx="5384800" cy="3502025"/>
          </a:xfrm>
        </p:spPr>
        <p:txBody>
          <a:bodyPr>
            <a:normAutofit/>
          </a:bodyPr>
          <a:lstStyle/>
          <a:p>
            <a:r>
              <a:rPr lang="da-DK" dirty="0"/>
              <a:t>Definition: "Designede landskaber, der efterligner naturens mønstre.”</a:t>
            </a:r>
          </a:p>
          <a:p>
            <a:r>
              <a:rPr lang="da-DK" dirty="0"/>
              <a:t>Fokus på flerårige afgrøder, opbygning af jordens frugtbarhed</a:t>
            </a:r>
          </a:p>
          <a:p>
            <a:r>
              <a:rPr lang="da-DK" dirty="0"/>
              <a:t>Alternativt dyrkningssystem siden 1970’erne</a:t>
            </a:r>
          </a:p>
          <a:p>
            <a:r>
              <a:rPr lang="da-DK" dirty="0"/>
              <a:t>Modvægt til industrialiseret og intensiveret landbrug</a:t>
            </a:r>
          </a:p>
        </p:txBody>
      </p:sp>
      <p:sp>
        <p:nvSpPr>
          <p:cNvPr id="16" name="Text Placeholder 4">
            <a:extLst>
              <a:ext uri="{FF2B5EF4-FFF2-40B4-BE49-F238E27FC236}">
                <a16:creationId xmlns:a16="http://schemas.microsoft.com/office/drawing/2014/main" id="{AAF4D76B-D240-9F80-C8FA-79796DB7ED7D}"/>
              </a:ext>
            </a:extLst>
          </p:cNvPr>
          <p:cNvSpPr>
            <a:spLocks noGrp="1"/>
          </p:cNvSpPr>
          <p:nvPr>
            <p:ph type="body" sz="quarter" idx="11"/>
          </p:nvPr>
        </p:nvSpPr>
        <p:spPr>
          <a:xfrm>
            <a:off x="10857360" y="5991228"/>
            <a:ext cx="763139" cy="433784"/>
          </a:xfrm>
        </p:spPr>
        <p:txBody>
          <a:bodyPr/>
          <a:lstStyle/>
          <a:p>
            <a:endParaRPr lang="en-US"/>
          </a:p>
        </p:txBody>
      </p:sp>
    </p:spTree>
    <p:extLst>
      <p:ext uri="{BB962C8B-B14F-4D97-AF65-F5344CB8AC3E}">
        <p14:creationId xmlns:p14="http://schemas.microsoft.com/office/powerpoint/2010/main" val="170598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A8CADF98-1440-537E-8A95-66C4B69545FA}"/>
              </a:ext>
            </a:extLst>
          </p:cNvPr>
          <p:cNvSpPr>
            <a:spLocks noGrp="1"/>
          </p:cNvSpPr>
          <p:nvPr>
            <p:ph type="pic" sz="quarter" idx="12"/>
          </p:nvPr>
        </p:nvSpPr>
        <p:spPr/>
        <p:txBody>
          <a:bodyPr/>
          <a:lstStyle/>
          <a:p>
            <a:endParaRPr lang="da-DK"/>
          </a:p>
        </p:txBody>
      </p:sp>
      <p:sp>
        <p:nvSpPr>
          <p:cNvPr id="3" name="Titel 2">
            <a:extLst>
              <a:ext uri="{FF2B5EF4-FFF2-40B4-BE49-F238E27FC236}">
                <a16:creationId xmlns:a16="http://schemas.microsoft.com/office/drawing/2014/main" id="{8A9F6EB3-44DD-CFCD-8BC8-D8749EF3D986}"/>
              </a:ext>
            </a:extLst>
          </p:cNvPr>
          <p:cNvSpPr>
            <a:spLocks noGrp="1"/>
          </p:cNvSpPr>
          <p:nvPr>
            <p:ph type="title"/>
          </p:nvPr>
        </p:nvSpPr>
        <p:spPr/>
        <p:txBody>
          <a:bodyPr/>
          <a:lstStyle/>
          <a:p>
            <a:r>
              <a:rPr lang="da-DK" dirty="0"/>
              <a:t>Grundlæggende etikker og principper</a:t>
            </a:r>
          </a:p>
        </p:txBody>
      </p:sp>
      <p:sp>
        <p:nvSpPr>
          <p:cNvPr id="4" name="Pladsholder til indhold 3">
            <a:extLst>
              <a:ext uri="{FF2B5EF4-FFF2-40B4-BE49-F238E27FC236}">
                <a16:creationId xmlns:a16="http://schemas.microsoft.com/office/drawing/2014/main" id="{CC58C0E7-9F52-660D-AC59-1253569A4715}"/>
              </a:ext>
            </a:extLst>
          </p:cNvPr>
          <p:cNvSpPr>
            <a:spLocks noGrp="1"/>
          </p:cNvSpPr>
          <p:nvPr>
            <p:ph sz="quarter" idx="13"/>
          </p:nvPr>
        </p:nvSpPr>
        <p:spPr>
          <a:xfrm>
            <a:off x="6521450" y="568912"/>
            <a:ext cx="5384800" cy="3502025"/>
          </a:xfrm>
        </p:spPr>
        <p:txBody>
          <a:bodyPr/>
          <a:lstStyle/>
          <a:p>
            <a:r>
              <a:rPr lang="da-DK" dirty="0"/>
              <a:t>3 grundlæggende etikker:</a:t>
            </a:r>
          </a:p>
          <a:p>
            <a:pPr lvl="1"/>
            <a:r>
              <a:rPr lang="da-DK" dirty="0"/>
              <a:t>Omsorg for jorden</a:t>
            </a:r>
          </a:p>
          <a:p>
            <a:pPr lvl="1"/>
            <a:r>
              <a:rPr lang="da-DK" dirty="0"/>
              <a:t>Omsorg for mennesker</a:t>
            </a:r>
          </a:p>
          <a:p>
            <a:pPr lvl="1"/>
            <a:r>
              <a:rPr lang="da-DK" dirty="0"/>
              <a:t>Fair fordeling</a:t>
            </a:r>
          </a:p>
          <a:p>
            <a:r>
              <a:rPr lang="da-DK" dirty="0"/>
              <a:t>12 principper</a:t>
            </a:r>
          </a:p>
          <a:p>
            <a:endParaRPr lang="da-DK" dirty="0"/>
          </a:p>
        </p:txBody>
      </p:sp>
      <p:sp>
        <p:nvSpPr>
          <p:cNvPr id="5" name="Pladsholder til tekst 4">
            <a:extLst>
              <a:ext uri="{FF2B5EF4-FFF2-40B4-BE49-F238E27FC236}">
                <a16:creationId xmlns:a16="http://schemas.microsoft.com/office/drawing/2014/main" id="{ECD2F8CB-17AA-3EFD-7B87-77BCDCD3541B}"/>
              </a:ext>
            </a:extLst>
          </p:cNvPr>
          <p:cNvSpPr>
            <a:spLocks noGrp="1"/>
          </p:cNvSpPr>
          <p:nvPr>
            <p:ph type="body" sz="quarter" idx="11"/>
          </p:nvPr>
        </p:nvSpPr>
        <p:spPr/>
        <p:txBody>
          <a:bodyPr/>
          <a:lstStyle/>
          <a:p>
            <a:endParaRPr lang="da-DK"/>
          </a:p>
        </p:txBody>
      </p:sp>
      <p:pic>
        <p:nvPicPr>
          <p:cNvPr id="1026" name="Picture 2">
            <a:extLst>
              <a:ext uri="{FF2B5EF4-FFF2-40B4-BE49-F238E27FC236}">
                <a16:creationId xmlns:a16="http://schemas.microsoft.com/office/drawing/2014/main" id="{7B33A34D-F544-4CE3-97CF-C4135E9E599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219523"/>
            <a:ext cx="12192000" cy="365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67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a:extLst>
              <a:ext uri="{FF2B5EF4-FFF2-40B4-BE49-F238E27FC236}">
                <a16:creationId xmlns:a16="http://schemas.microsoft.com/office/drawing/2014/main" id="{D9476289-A329-C5B7-7CB2-1FB52165A769}"/>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val="0"/>
              </a:ext>
            </a:extLst>
          </a:blip>
          <a:srcRect/>
          <a:stretch/>
        </p:blipFill>
        <p:spPr>
          <a:xfrm>
            <a:off x="6772275" y="1125538"/>
            <a:ext cx="4848225" cy="4652962"/>
          </a:xfrm>
          <a:noFill/>
        </p:spPr>
      </p:pic>
      <p:sp>
        <p:nvSpPr>
          <p:cNvPr id="3" name="Titel 2">
            <a:extLst>
              <a:ext uri="{FF2B5EF4-FFF2-40B4-BE49-F238E27FC236}">
                <a16:creationId xmlns:a16="http://schemas.microsoft.com/office/drawing/2014/main" id="{485E86F5-71BD-4D3F-BFF9-E7949DB6C6ED}"/>
              </a:ext>
            </a:extLst>
          </p:cNvPr>
          <p:cNvSpPr>
            <a:spLocks noGrp="1"/>
          </p:cNvSpPr>
          <p:nvPr>
            <p:ph type="title"/>
          </p:nvPr>
        </p:nvSpPr>
        <p:spPr>
          <a:xfrm>
            <a:off x="571500" y="836613"/>
            <a:ext cx="5384800" cy="1046440"/>
          </a:xfrm>
        </p:spPr>
        <p:txBody>
          <a:bodyPr anchor="t">
            <a:normAutofit/>
          </a:bodyPr>
          <a:lstStyle/>
          <a:p>
            <a:r>
              <a:rPr lang="da-DK" dirty="0" err="1"/>
              <a:t>Permakultur</a:t>
            </a:r>
            <a:r>
              <a:rPr lang="da-DK" dirty="0"/>
              <a:t> i praksis</a:t>
            </a:r>
          </a:p>
        </p:txBody>
      </p:sp>
      <p:sp>
        <p:nvSpPr>
          <p:cNvPr id="4" name="Pladsholder til indhold 3">
            <a:extLst>
              <a:ext uri="{FF2B5EF4-FFF2-40B4-BE49-F238E27FC236}">
                <a16:creationId xmlns:a16="http://schemas.microsoft.com/office/drawing/2014/main" id="{EF2932C3-B770-33C6-8017-C1628580F808}"/>
              </a:ext>
            </a:extLst>
          </p:cNvPr>
          <p:cNvSpPr>
            <a:spLocks noGrp="1"/>
          </p:cNvSpPr>
          <p:nvPr>
            <p:ph sz="quarter" idx="14"/>
          </p:nvPr>
        </p:nvSpPr>
        <p:spPr>
          <a:xfrm>
            <a:off x="571500" y="2276475"/>
            <a:ext cx="5384800" cy="3502025"/>
          </a:xfrm>
        </p:spPr>
        <p:txBody>
          <a:bodyPr>
            <a:normAutofit/>
          </a:bodyPr>
          <a:lstStyle/>
          <a:p>
            <a:r>
              <a:rPr lang="da-DK" dirty="0"/>
              <a:t>Små-skala produktioner</a:t>
            </a:r>
          </a:p>
          <a:p>
            <a:pPr lvl="1"/>
            <a:r>
              <a:rPr lang="da-DK" dirty="0"/>
              <a:t>Køkkenhave</a:t>
            </a:r>
          </a:p>
          <a:p>
            <a:pPr lvl="1"/>
            <a:r>
              <a:rPr lang="da-DK" dirty="0"/>
              <a:t>Gårdsalg</a:t>
            </a:r>
          </a:p>
          <a:p>
            <a:endParaRPr lang="da-DK" dirty="0"/>
          </a:p>
          <a:p>
            <a:r>
              <a:rPr lang="da-DK" dirty="0"/>
              <a:t>Man kan bruge etikker og principper fra </a:t>
            </a:r>
            <a:r>
              <a:rPr lang="da-DK" dirty="0" err="1"/>
              <a:t>permakultur</a:t>
            </a:r>
            <a:endParaRPr lang="da-DK" dirty="0"/>
          </a:p>
          <a:p>
            <a:pPr lvl="1"/>
            <a:r>
              <a:rPr lang="da-DK" dirty="0"/>
              <a:t>F. eks: regnvandsopsamling, kompostbrug</a:t>
            </a:r>
          </a:p>
          <a:p>
            <a:pPr marL="0" indent="0">
              <a:buNone/>
            </a:pPr>
            <a:endParaRPr lang="da-DK" dirty="0"/>
          </a:p>
          <a:p>
            <a:endParaRPr lang="da-DK" dirty="0"/>
          </a:p>
        </p:txBody>
      </p:sp>
    </p:spTree>
    <p:extLst>
      <p:ext uri="{BB962C8B-B14F-4D97-AF65-F5344CB8AC3E}">
        <p14:creationId xmlns:p14="http://schemas.microsoft.com/office/powerpoint/2010/main" val="36245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753F7-0694-F36B-2C68-7896DD972EF8}"/>
              </a:ext>
            </a:extLst>
          </p:cNvPr>
          <p:cNvSpPr>
            <a:spLocks noGrp="1"/>
          </p:cNvSpPr>
          <p:nvPr>
            <p:ph type="title"/>
          </p:nvPr>
        </p:nvSpPr>
        <p:spPr>
          <a:xfrm>
            <a:off x="571500" y="836613"/>
            <a:ext cx="11049000" cy="1046440"/>
          </a:xfrm>
        </p:spPr>
        <p:txBody>
          <a:bodyPr anchor="t">
            <a:normAutofit/>
          </a:bodyPr>
          <a:lstStyle/>
          <a:p>
            <a:r>
              <a:rPr lang="da-DK" sz="2000" dirty="0"/>
              <a:t>Skovlandbrug</a:t>
            </a:r>
            <a:br>
              <a:rPr lang="da-DK" dirty="0"/>
            </a:br>
            <a:r>
              <a:rPr lang="da-DK" dirty="0"/>
              <a:t>Hvad er skovlandbrug?</a:t>
            </a:r>
            <a:endParaRPr lang="en-US" dirty="0"/>
          </a:p>
        </p:txBody>
      </p:sp>
      <p:pic>
        <p:nvPicPr>
          <p:cNvPr id="6" name="Online Media 5" title="Træer kan påvirke økologisk landbrug positivt">
            <a:hlinkClick r:id="" action="ppaction://media"/>
            <a:extLst>
              <a:ext uri="{FF2B5EF4-FFF2-40B4-BE49-F238E27FC236}">
                <a16:creationId xmlns:a16="http://schemas.microsoft.com/office/drawing/2014/main" id="{A7CA4A70-F006-1D40-04AA-5F2016823742}"/>
              </a:ext>
            </a:extLst>
          </p:cNvPr>
          <p:cNvPicPr>
            <a:picLocks noRot="1" noChangeAspect="1"/>
          </p:cNvPicPr>
          <p:nvPr>
            <a:videoFile r:link="rId1"/>
          </p:nvPr>
        </p:nvPicPr>
        <p:blipFill>
          <a:blip r:embed="rId4"/>
          <a:stretch>
            <a:fillRect/>
          </a:stretch>
        </p:blipFill>
        <p:spPr>
          <a:xfrm>
            <a:off x="571500" y="2506281"/>
            <a:ext cx="5384800" cy="3042412"/>
          </a:xfrm>
          <a:prstGeom prst="rect">
            <a:avLst/>
          </a:prstGeom>
          <a:noFill/>
        </p:spPr>
      </p:pic>
      <p:sp>
        <p:nvSpPr>
          <p:cNvPr id="4" name="Content Placeholder 3">
            <a:extLst>
              <a:ext uri="{FF2B5EF4-FFF2-40B4-BE49-F238E27FC236}">
                <a16:creationId xmlns:a16="http://schemas.microsoft.com/office/drawing/2014/main" id="{84395E3F-EE98-D213-FAAC-3E4CFBE3B312}"/>
              </a:ext>
            </a:extLst>
          </p:cNvPr>
          <p:cNvSpPr>
            <a:spLocks noGrp="1"/>
          </p:cNvSpPr>
          <p:nvPr>
            <p:ph sz="quarter" idx="12"/>
          </p:nvPr>
        </p:nvSpPr>
        <p:spPr>
          <a:xfrm>
            <a:off x="6235700" y="2519362"/>
            <a:ext cx="5384800" cy="3502025"/>
          </a:xfrm>
        </p:spPr>
        <p:txBody>
          <a:bodyPr>
            <a:normAutofit/>
          </a:bodyPr>
          <a:lstStyle/>
          <a:p>
            <a:pPr marL="0" indent="0">
              <a:buNone/>
            </a:pPr>
            <a:r>
              <a:rPr lang="da-DK" dirty="0"/>
              <a:t>Bred definition af skovlandbrug, eksempler:</a:t>
            </a:r>
          </a:p>
          <a:p>
            <a:r>
              <a:rPr lang="da-DK" dirty="0" err="1"/>
              <a:t>Poppeltræer</a:t>
            </a:r>
            <a:r>
              <a:rPr lang="da-DK" dirty="0"/>
              <a:t> i grisefolde</a:t>
            </a:r>
          </a:p>
          <a:p>
            <a:r>
              <a:rPr lang="da-DK" dirty="0"/>
              <a:t>Træer på græsningsarealer</a:t>
            </a:r>
          </a:p>
          <a:p>
            <a:r>
              <a:rPr lang="da-DK" dirty="0"/>
              <a:t>Afgrøder med bælter af nyttetræer</a:t>
            </a:r>
            <a:endParaRPr lang="en-US" dirty="0"/>
          </a:p>
        </p:txBody>
      </p:sp>
    </p:spTree>
    <p:extLst>
      <p:ext uri="{BB962C8B-B14F-4D97-AF65-F5344CB8AC3E}">
        <p14:creationId xmlns:p14="http://schemas.microsoft.com/office/powerpoint/2010/main" val="21600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753F7-0694-F36B-2C68-7896DD972EF8}"/>
              </a:ext>
            </a:extLst>
          </p:cNvPr>
          <p:cNvSpPr>
            <a:spLocks noGrp="1"/>
          </p:cNvSpPr>
          <p:nvPr>
            <p:ph type="title"/>
          </p:nvPr>
        </p:nvSpPr>
        <p:spPr>
          <a:xfrm>
            <a:off x="571500" y="836613"/>
            <a:ext cx="11049000" cy="1046440"/>
          </a:xfrm>
        </p:spPr>
        <p:txBody>
          <a:bodyPr anchor="t">
            <a:normAutofit/>
          </a:bodyPr>
          <a:lstStyle/>
          <a:p>
            <a:r>
              <a:rPr lang="da-DK" sz="2000" dirty="0"/>
              <a:t>Skovlandbrug</a:t>
            </a:r>
            <a:br>
              <a:rPr lang="da-DK" dirty="0"/>
            </a:br>
            <a:r>
              <a:rPr lang="da-DK" dirty="0"/>
              <a:t>Fordele ved skovlandbrug</a:t>
            </a:r>
            <a:endParaRPr lang="en-US" dirty="0"/>
          </a:p>
        </p:txBody>
      </p:sp>
      <p:pic>
        <p:nvPicPr>
          <p:cNvPr id="5" name="Online Media 4" title="Skovlandbrug som middel til klimatilpasning">
            <a:hlinkClick r:id="" action="ppaction://media"/>
            <a:extLst>
              <a:ext uri="{FF2B5EF4-FFF2-40B4-BE49-F238E27FC236}">
                <a16:creationId xmlns:a16="http://schemas.microsoft.com/office/drawing/2014/main" id="{FB19D844-DD93-4181-EDD0-3645643038A7}"/>
              </a:ext>
            </a:extLst>
          </p:cNvPr>
          <p:cNvPicPr>
            <a:picLocks noGrp="1" noRot="1" noChangeAspect="1"/>
          </p:cNvPicPr>
          <p:nvPr>
            <p:ph sz="quarter" idx="12"/>
            <a:videoFile r:link="rId1"/>
          </p:nvPr>
        </p:nvPicPr>
        <p:blipFill>
          <a:blip r:embed="rId4"/>
          <a:stretch>
            <a:fillRect/>
          </a:stretch>
        </p:blipFill>
        <p:spPr>
          <a:xfrm>
            <a:off x="6235700" y="2519361"/>
            <a:ext cx="5384800" cy="3041650"/>
          </a:xfrm>
          <a:prstGeom prst="rect">
            <a:avLst/>
          </a:prstGeom>
        </p:spPr>
      </p:pic>
      <p:sp>
        <p:nvSpPr>
          <p:cNvPr id="2" name="Content Placeholder 3">
            <a:extLst>
              <a:ext uri="{FF2B5EF4-FFF2-40B4-BE49-F238E27FC236}">
                <a16:creationId xmlns:a16="http://schemas.microsoft.com/office/drawing/2014/main" id="{B35E611D-6228-3462-4A93-BAE4421C1D66}"/>
              </a:ext>
            </a:extLst>
          </p:cNvPr>
          <p:cNvSpPr txBox="1">
            <a:spLocks/>
          </p:cNvSpPr>
          <p:nvPr/>
        </p:nvSpPr>
        <p:spPr>
          <a:xfrm>
            <a:off x="711200" y="2519361"/>
            <a:ext cx="5384800" cy="3502025"/>
          </a:xfrm>
          <a:prstGeom prst="rect">
            <a:avLst/>
          </a:prstGeom>
        </p:spPr>
        <p:txBody>
          <a:bodyPr vert="horz" lIns="0" tIns="0" rIns="0" bIns="0" rtlCol="0">
            <a:normAutofit/>
          </a:bodyPr>
          <a:lstStyle>
            <a:lvl1pPr marL="288000" indent="-288000" algn="l" defTabSz="914400" rtl="0" eaLnBrk="1" latinLnBrk="0" hangingPunct="1">
              <a:lnSpc>
                <a:spcPts val="2000"/>
              </a:lnSpc>
              <a:spcBef>
                <a:spcPts val="0"/>
              </a:spcBef>
              <a:spcAft>
                <a:spcPts val="2000"/>
              </a:spcAft>
              <a:buClrTx/>
              <a:buFont typeface="Courier New" panose="02070309020205020404" pitchFamily="49" charset="0"/>
              <a:buChar char="o"/>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Kulstofbinding</a:t>
            </a:r>
          </a:p>
          <a:p>
            <a:r>
              <a:rPr lang="en-US" dirty="0" err="1"/>
              <a:t>Klimatilpasning</a:t>
            </a:r>
            <a:endParaRPr lang="en-US" dirty="0"/>
          </a:p>
          <a:p>
            <a:r>
              <a:rPr lang="en-US" dirty="0" err="1"/>
              <a:t>Næringsstoffer</a:t>
            </a:r>
            <a:r>
              <a:rPr lang="en-US" dirty="0"/>
              <a:t> </a:t>
            </a:r>
            <a:r>
              <a:rPr lang="en-US" dirty="0" err="1"/>
              <a:t>og</a:t>
            </a:r>
            <a:r>
              <a:rPr lang="en-US" dirty="0"/>
              <a:t> </a:t>
            </a:r>
            <a:r>
              <a:rPr lang="en-US" dirty="0" err="1"/>
              <a:t>udvaskning</a:t>
            </a:r>
            <a:endParaRPr lang="en-US" dirty="0"/>
          </a:p>
          <a:p>
            <a:r>
              <a:rPr lang="en-US" dirty="0"/>
              <a:t>Erosion</a:t>
            </a:r>
          </a:p>
          <a:p>
            <a:r>
              <a:rPr lang="en-US" dirty="0" err="1"/>
              <a:t>Dyrevelfærd</a:t>
            </a:r>
            <a:endParaRPr lang="en-US" dirty="0"/>
          </a:p>
        </p:txBody>
      </p:sp>
    </p:spTree>
    <p:extLst>
      <p:ext uri="{BB962C8B-B14F-4D97-AF65-F5344CB8AC3E}">
        <p14:creationId xmlns:p14="http://schemas.microsoft.com/office/powerpoint/2010/main" val="37127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753F7-0694-F36B-2C68-7896DD972EF8}"/>
              </a:ext>
            </a:extLst>
          </p:cNvPr>
          <p:cNvSpPr>
            <a:spLocks noGrp="1"/>
          </p:cNvSpPr>
          <p:nvPr>
            <p:ph type="title"/>
          </p:nvPr>
        </p:nvSpPr>
        <p:spPr>
          <a:xfrm>
            <a:off x="571500" y="836613"/>
            <a:ext cx="11049000" cy="1046440"/>
          </a:xfrm>
        </p:spPr>
        <p:txBody>
          <a:bodyPr anchor="t">
            <a:normAutofit/>
          </a:bodyPr>
          <a:lstStyle/>
          <a:p>
            <a:r>
              <a:rPr lang="da-DK" sz="2000" dirty="0"/>
              <a:t>Skovlandbrug</a:t>
            </a:r>
            <a:br>
              <a:rPr lang="da-DK" dirty="0"/>
            </a:br>
            <a:r>
              <a:rPr lang="da-DK" dirty="0"/>
              <a:t>Muligheder for støtte</a:t>
            </a:r>
            <a:endParaRPr lang="en-US" dirty="0"/>
          </a:p>
        </p:txBody>
      </p:sp>
      <p:sp>
        <p:nvSpPr>
          <p:cNvPr id="2" name="Content Placeholder 3">
            <a:extLst>
              <a:ext uri="{FF2B5EF4-FFF2-40B4-BE49-F238E27FC236}">
                <a16:creationId xmlns:a16="http://schemas.microsoft.com/office/drawing/2014/main" id="{B35E611D-6228-3462-4A93-BAE4421C1D66}"/>
              </a:ext>
            </a:extLst>
          </p:cNvPr>
          <p:cNvSpPr txBox="1">
            <a:spLocks/>
          </p:cNvSpPr>
          <p:nvPr/>
        </p:nvSpPr>
        <p:spPr>
          <a:xfrm>
            <a:off x="711200" y="2519361"/>
            <a:ext cx="5384800" cy="3502025"/>
          </a:xfrm>
          <a:prstGeom prst="rect">
            <a:avLst/>
          </a:prstGeom>
        </p:spPr>
        <p:txBody>
          <a:bodyPr vert="horz" lIns="0" tIns="0" rIns="0" bIns="0" rtlCol="0">
            <a:normAutofit/>
          </a:bodyPr>
          <a:lstStyle>
            <a:lvl1pPr marL="288000" indent="-288000" algn="l" defTabSz="914400" rtl="0" eaLnBrk="1" latinLnBrk="0" hangingPunct="1">
              <a:lnSpc>
                <a:spcPts val="2000"/>
              </a:lnSpc>
              <a:spcBef>
                <a:spcPts val="0"/>
              </a:spcBef>
              <a:spcAft>
                <a:spcPts val="2000"/>
              </a:spcAft>
              <a:buClrTx/>
              <a:buFont typeface="Courier New" panose="02070309020205020404" pitchFamily="49" charset="0"/>
              <a:buChar char="o"/>
              <a:defRPr sz="1600" kern="1200">
                <a:solidFill>
                  <a:schemeClr val="tx1"/>
                </a:solidFill>
                <a:latin typeface="+mn-lt"/>
                <a:ea typeface="+mn-ea"/>
                <a:cs typeface="+mn-cs"/>
              </a:defRPr>
            </a:lvl1pPr>
            <a:lvl2pPr marL="576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2pPr>
            <a:lvl3pPr marL="864000" indent="-288000" algn="l" defTabSz="914400" rtl="0" eaLnBrk="1" latinLnBrk="0" hangingPunct="1">
              <a:lnSpc>
                <a:spcPts val="2000"/>
              </a:lnSpc>
              <a:spcBef>
                <a:spcPts val="0"/>
              </a:spcBef>
              <a:spcAft>
                <a:spcPts val="2000"/>
              </a:spcAft>
              <a:buFont typeface="Courier New" panose="02070309020205020404" pitchFamily="49" charset="0"/>
              <a:buChar char="o"/>
              <a:defRPr sz="1600" kern="1200">
                <a:solidFill>
                  <a:schemeClr val="tx1"/>
                </a:solidFill>
                <a:latin typeface="+mn-lt"/>
                <a:ea typeface="+mn-ea"/>
                <a:cs typeface="+mn-cs"/>
              </a:defRPr>
            </a:lvl3pPr>
            <a:lvl4pPr marL="0" indent="0" algn="l" defTabSz="914400" rtl="0" eaLnBrk="1" latinLnBrk="0" hangingPunct="1">
              <a:lnSpc>
                <a:spcPts val="2000"/>
              </a:lnSpc>
              <a:spcBef>
                <a:spcPts val="0"/>
              </a:spcBef>
              <a:buFont typeface="LFPressSansOffc" panose="00000500000000000000" pitchFamily="50" charset="0"/>
              <a:buNone/>
              <a:defRPr sz="1600" kern="1200">
                <a:solidFill>
                  <a:srgbClr val="66BC84"/>
                </a:solidFill>
                <a:latin typeface="LFPressSansOffc dBold" panose="00000700000000000000" pitchFamily="2" charset="0"/>
                <a:ea typeface="+mn-ea"/>
                <a:cs typeface="+mn-cs"/>
              </a:defRPr>
            </a:lvl4pPr>
            <a:lvl5pPr marL="0" indent="0" algn="l" defTabSz="914400" rtl="0" eaLnBrk="1" latinLnBrk="0" hangingPunct="1">
              <a:lnSpc>
                <a:spcPts val="2000"/>
              </a:lnSpc>
              <a:spcBef>
                <a:spcPts val="0"/>
              </a:spcBef>
              <a:spcAft>
                <a:spcPts val="2000"/>
              </a:spcAft>
              <a:buFont typeface="LFPressSansOffc" panose="00000500000000000000" pitchFamily="50" charset="0"/>
              <a:buNone/>
              <a:defRPr sz="1800" b="1" kern="1200">
                <a:solidFill>
                  <a:srgbClr val="66BC84"/>
                </a:solidFill>
                <a:latin typeface="LFPressSerifOffc" panose="00000500000000000000" pitchFamily="2" charset="0"/>
                <a:ea typeface="+mn-ea"/>
                <a:cs typeface="+mn-cs"/>
              </a:defRPr>
            </a:lvl5pPr>
            <a:lvl6pPr marL="0" indent="0" algn="l" defTabSz="914400" rtl="0" eaLnBrk="1" latinLnBrk="0" hangingPunct="1">
              <a:lnSpc>
                <a:spcPct val="85000"/>
              </a:lnSpc>
              <a:spcBef>
                <a:spcPts val="0"/>
              </a:spcBef>
              <a:spcAft>
                <a:spcPts val="0"/>
              </a:spcAft>
              <a:buFont typeface="Arial" panose="020B0604020202020204" pitchFamily="34" charset="0"/>
              <a:buNone/>
              <a:defRPr sz="4000" kern="1200" spc="70" baseline="0">
                <a:solidFill>
                  <a:schemeClr val="tx2"/>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CAP reform fra 2023 åbner muligheder for støtte</a:t>
            </a:r>
          </a:p>
          <a:p>
            <a:r>
              <a:rPr lang="da-DK" dirty="0"/>
              <a:t>Begrænset til rækkesystemer med frugt-, nødde- og bærbuske og træer</a:t>
            </a:r>
          </a:p>
          <a:p>
            <a:r>
              <a:rPr lang="da-DK" dirty="0"/>
              <a:t>Andre skovlandbrug kan søge støtte gennem lavskovsordningen</a:t>
            </a:r>
            <a:endParaRPr lang="en-US" dirty="0"/>
          </a:p>
        </p:txBody>
      </p:sp>
      <p:pic>
        <p:nvPicPr>
          <p:cNvPr id="8" name="Content Placeholder 7">
            <a:extLst>
              <a:ext uri="{FF2B5EF4-FFF2-40B4-BE49-F238E27FC236}">
                <a16:creationId xmlns:a16="http://schemas.microsoft.com/office/drawing/2014/main" id="{30770026-64D5-51D0-A883-AB975D36473B}"/>
              </a:ext>
            </a:extLst>
          </p:cNvPr>
          <p:cNvPicPr>
            <a:picLocks noGrp="1" noChangeAspect="1"/>
          </p:cNvPicPr>
          <p:nvPr>
            <p:ph sz="quarter" idx="12"/>
          </p:nvPr>
        </p:nvPicPr>
        <p:blipFill>
          <a:blip r:embed="rId3"/>
          <a:stretch>
            <a:fillRect/>
          </a:stretch>
        </p:blipFill>
        <p:spPr>
          <a:xfrm>
            <a:off x="7018371" y="173077"/>
            <a:ext cx="3572374" cy="3419952"/>
          </a:xfrm>
        </p:spPr>
      </p:pic>
      <p:pic>
        <p:nvPicPr>
          <p:cNvPr id="10" name="Picture 9">
            <a:extLst>
              <a:ext uri="{FF2B5EF4-FFF2-40B4-BE49-F238E27FC236}">
                <a16:creationId xmlns:a16="http://schemas.microsoft.com/office/drawing/2014/main" id="{1A63E258-C735-2813-E9C7-8DD587CD1EFA}"/>
              </a:ext>
            </a:extLst>
          </p:cNvPr>
          <p:cNvPicPr>
            <a:picLocks noChangeAspect="1"/>
          </p:cNvPicPr>
          <p:nvPr/>
        </p:nvPicPr>
        <p:blipFill>
          <a:blip r:embed="rId4"/>
          <a:stretch>
            <a:fillRect/>
          </a:stretch>
        </p:blipFill>
        <p:spPr>
          <a:xfrm>
            <a:off x="7018371" y="3350708"/>
            <a:ext cx="3796597" cy="3334215"/>
          </a:xfrm>
          <a:prstGeom prst="rect">
            <a:avLst/>
          </a:prstGeom>
        </p:spPr>
      </p:pic>
    </p:spTree>
    <p:extLst>
      <p:ext uri="{BB962C8B-B14F-4D97-AF65-F5344CB8AC3E}">
        <p14:creationId xmlns:p14="http://schemas.microsoft.com/office/powerpoint/2010/main" val="93361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p:txBody>
          <a:bodyPr/>
          <a:lstStyle/>
          <a:p>
            <a:r>
              <a:rPr lang="da-DK" dirty="0"/>
              <a:t>Stribedyrkning</a:t>
            </a:r>
            <a:br>
              <a:rPr lang="da-DK" dirty="0"/>
            </a:br>
            <a:r>
              <a:rPr lang="da-DK" sz="2000" dirty="0"/>
              <a:t>Oversigt</a:t>
            </a:r>
            <a:endParaRPr lang="en-US" sz="2000" dirty="0"/>
          </a:p>
        </p:txBody>
      </p:sp>
      <p:sp>
        <p:nvSpPr>
          <p:cNvPr id="4" name="Content Placeholder 3">
            <a:extLst>
              <a:ext uri="{FF2B5EF4-FFF2-40B4-BE49-F238E27FC236}">
                <a16:creationId xmlns:a16="http://schemas.microsoft.com/office/drawing/2014/main" id="{A934E932-B9FF-5AA9-7616-A005C65E0344}"/>
              </a:ext>
            </a:extLst>
          </p:cNvPr>
          <p:cNvSpPr>
            <a:spLocks noGrp="1"/>
          </p:cNvSpPr>
          <p:nvPr>
            <p:ph sz="quarter" idx="13"/>
          </p:nvPr>
        </p:nvSpPr>
        <p:spPr/>
        <p:txBody>
          <a:bodyPr/>
          <a:lstStyle/>
          <a:p>
            <a:r>
              <a:rPr lang="da-DK" dirty="0"/>
              <a:t>Hvad er stribedyrkning?</a:t>
            </a:r>
          </a:p>
          <a:p>
            <a:r>
              <a:rPr lang="da-DK" dirty="0"/>
              <a:t>Afgrødesammensætning</a:t>
            </a:r>
          </a:p>
          <a:p>
            <a:r>
              <a:rPr lang="da-DK" dirty="0"/>
              <a:t>Maskiner til stribedyrkning</a:t>
            </a:r>
          </a:p>
          <a:p>
            <a:r>
              <a:rPr lang="da-DK" dirty="0"/>
              <a:t>Fordele og ulemper ved stribedyrkning</a:t>
            </a:r>
          </a:p>
        </p:txBody>
      </p:sp>
      <p:sp>
        <p:nvSpPr>
          <p:cNvPr id="5" name="Text Placeholder 4">
            <a:extLst>
              <a:ext uri="{FF2B5EF4-FFF2-40B4-BE49-F238E27FC236}">
                <a16:creationId xmlns:a16="http://schemas.microsoft.com/office/drawing/2014/main" id="{D7808C3A-1DFB-D864-6463-F092B200B32D}"/>
              </a:ext>
            </a:extLst>
          </p:cNvPr>
          <p:cNvSpPr>
            <a:spLocks noGrp="1"/>
          </p:cNvSpPr>
          <p:nvPr>
            <p:ph type="body" sz="quarter" idx="11"/>
          </p:nvPr>
        </p:nvSpPr>
        <p:spPr/>
        <p:txBody>
          <a:bodyPr/>
          <a:lstStyle/>
          <a:p>
            <a:endParaRPr lang="en-US"/>
          </a:p>
        </p:txBody>
      </p:sp>
      <p:pic>
        <p:nvPicPr>
          <p:cNvPr id="15" name="Picture Placeholder 14" descr="A field of cabbage and other plants&#10;&#10;Description automatically generated">
            <a:extLst>
              <a:ext uri="{FF2B5EF4-FFF2-40B4-BE49-F238E27FC236}">
                <a16:creationId xmlns:a16="http://schemas.microsoft.com/office/drawing/2014/main" id="{58003AF4-22F9-C860-5471-37325F075350}"/>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65107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a:xfrm>
            <a:off x="571500" y="836613"/>
            <a:ext cx="11049000" cy="1046440"/>
          </a:xfrm>
        </p:spPr>
        <p:txBody>
          <a:bodyPr anchor="t">
            <a:normAutofit fontScale="90000"/>
          </a:bodyPr>
          <a:lstStyle/>
          <a:p>
            <a:r>
              <a:rPr lang="da-DK" sz="2200" dirty="0"/>
              <a:t>Stribedyrkning</a:t>
            </a:r>
            <a:br>
              <a:rPr lang="da-DK" sz="2500" dirty="0"/>
            </a:br>
            <a:r>
              <a:rPr lang="da-DK" dirty="0"/>
              <a:t>Hvad er stribedyrkning?</a:t>
            </a:r>
            <a:br>
              <a:rPr lang="da-DK" sz="2500" dirty="0"/>
            </a:br>
            <a:endParaRPr lang="en-US" sz="2500" dirty="0"/>
          </a:p>
        </p:txBody>
      </p:sp>
      <p:sp>
        <p:nvSpPr>
          <p:cNvPr id="12" name="Content Placeholder 2">
            <a:extLst>
              <a:ext uri="{FF2B5EF4-FFF2-40B4-BE49-F238E27FC236}">
                <a16:creationId xmlns:a16="http://schemas.microsoft.com/office/drawing/2014/main" id="{42F881E7-94D7-190B-7B29-6E7A3FF12C74}"/>
              </a:ext>
            </a:extLst>
          </p:cNvPr>
          <p:cNvSpPr>
            <a:spLocks noGrp="1"/>
          </p:cNvSpPr>
          <p:nvPr>
            <p:ph sz="quarter" idx="11"/>
          </p:nvPr>
        </p:nvSpPr>
        <p:spPr>
          <a:xfrm>
            <a:off x="571500" y="2276475"/>
            <a:ext cx="5384800" cy="3502025"/>
          </a:xfrm>
        </p:spPr>
        <p:txBody>
          <a:bodyPr/>
          <a:lstStyle/>
          <a:p>
            <a:r>
              <a:rPr lang="da-DK" dirty="0"/>
              <a:t>Ny dyrkningsmetode med afgrøder i brede maskinvenlige striber</a:t>
            </a:r>
          </a:p>
          <a:p>
            <a:r>
              <a:rPr lang="da-DK" dirty="0"/>
              <a:t>Økologisk samspil mellem afgrøderne</a:t>
            </a:r>
          </a:p>
          <a:p>
            <a:r>
              <a:rPr lang="da-DK" dirty="0"/>
              <a:t>Forskning i stribedyrkning i Innovationscenter for Økologisk Landbrug og </a:t>
            </a:r>
            <a:r>
              <a:rPr lang="da-DK" dirty="0" err="1"/>
              <a:t>Agrointelli</a:t>
            </a:r>
            <a:r>
              <a:rPr lang="da-DK" dirty="0"/>
              <a:t>, samt ved Københavns Universitet og Aarhus universitet</a:t>
            </a:r>
            <a:endParaRPr lang="en-US" dirty="0"/>
          </a:p>
        </p:txBody>
      </p:sp>
      <p:pic>
        <p:nvPicPr>
          <p:cNvPr id="7" name="Online Media 6" title="Stribedyrkning for mere biodiversitet og robuste systemer">
            <a:hlinkClick r:id="" action="ppaction://media"/>
            <a:extLst>
              <a:ext uri="{FF2B5EF4-FFF2-40B4-BE49-F238E27FC236}">
                <a16:creationId xmlns:a16="http://schemas.microsoft.com/office/drawing/2014/main" id="{87177B5B-43AD-F192-543B-8698E2A5E483}"/>
              </a:ext>
            </a:extLst>
          </p:cNvPr>
          <p:cNvPicPr>
            <a:picLocks noGrp="1" noRot="1" noChangeAspect="1"/>
          </p:cNvPicPr>
          <p:nvPr>
            <p:ph sz="quarter" idx="12"/>
            <a:videoFile r:link="rId1"/>
          </p:nvPr>
        </p:nvPicPr>
        <p:blipFill>
          <a:blip r:embed="rId4"/>
          <a:stretch>
            <a:fillRect/>
          </a:stretch>
        </p:blipFill>
        <p:spPr>
          <a:xfrm>
            <a:off x="6235700" y="2506281"/>
            <a:ext cx="5384800" cy="3042412"/>
          </a:xfrm>
          <a:prstGeom prst="rect">
            <a:avLst/>
          </a:prstGeom>
          <a:noFill/>
        </p:spPr>
      </p:pic>
    </p:spTree>
    <p:extLst>
      <p:ext uri="{BB962C8B-B14F-4D97-AF65-F5344CB8AC3E}">
        <p14:creationId xmlns:p14="http://schemas.microsoft.com/office/powerpoint/2010/main" val="30582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hart&#10;&#10;Description automatically generated">
            <a:extLst>
              <a:ext uri="{FF2B5EF4-FFF2-40B4-BE49-F238E27FC236}">
                <a16:creationId xmlns:a16="http://schemas.microsoft.com/office/drawing/2014/main" id="{AF10F509-2FA7-74C1-7C6C-B59C9823AA2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p:blipFill>
        <p:spPr>
          <a:xfrm>
            <a:off x="6402071" y="0"/>
            <a:ext cx="5623558" cy="6858000"/>
          </a:xfrm>
          <a:noFill/>
        </p:spPr>
      </p:pic>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a:xfrm>
            <a:off x="571500" y="836613"/>
            <a:ext cx="5524500" cy="1046440"/>
          </a:xfrm>
        </p:spPr>
        <p:txBody>
          <a:bodyPr anchor="t">
            <a:normAutofit fontScale="90000"/>
          </a:bodyPr>
          <a:lstStyle/>
          <a:p>
            <a:r>
              <a:rPr lang="da-DK" sz="2200" dirty="0"/>
              <a:t>Stribedyrkning</a:t>
            </a:r>
            <a:br>
              <a:rPr lang="da-DK" sz="2500" dirty="0"/>
            </a:br>
            <a:r>
              <a:rPr lang="da-DK" sz="3900" dirty="0"/>
              <a:t>Afgrødesammensætning</a:t>
            </a:r>
            <a:br>
              <a:rPr lang="da-DK" sz="2500" dirty="0"/>
            </a:br>
            <a:endParaRPr lang="en-US" sz="2500" dirty="0"/>
          </a:p>
        </p:txBody>
      </p:sp>
      <p:sp>
        <p:nvSpPr>
          <p:cNvPr id="12" name="Content Placeholder 2">
            <a:extLst>
              <a:ext uri="{FF2B5EF4-FFF2-40B4-BE49-F238E27FC236}">
                <a16:creationId xmlns:a16="http://schemas.microsoft.com/office/drawing/2014/main" id="{42F881E7-94D7-190B-7B29-6E7A3FF12C74}"/>
              </a:ext>
            </a:extLst>
          </p:cNvPr>
          <p:cNvSpPr>
            <a:spLocks noGrp="1"/>
          </p:cNvSpPr>
          <p:nvPr>
            <p:ph sz="quarter" idx="13"/>
          </p:nvPr>
        </p:nvSpPr>
        <p:spPr>
          <a:xfrm>
            <a:off x="571500" y="2276475"/>
            <a:ext cx="5384800" cy="3502025"/>
          </a:xfrm>
        </p:spPr>
        <p:txBody>
          <a:bodyPr>
            <a:normAutofit/>
          </a:bodyPr>
          <a:lstStyle/>
          <a:p>
            <a:r>
              <a:rPr lang="da-DK" dirty="0"/>
              <a:t>Vigtigheden af afgrødesammensætningen</a:t>
            </a:r>
          </a:p>
          <a:p>
            <a:r>
              <a:rPr lang="da-DK" dirty="0"/>
              <a:t>Valg af komplementære naboafgrøder</a:t>
            </a:r>
          </a:p>
          <a:p>
            <a:r>
              <a:rPr lang="da-DK" dirty="0"/>
              <a:t>Forbedring af mikroklima og vandforhold</a:t>
            </a:r>
          </a:p>
        </p:txBody>
      </p:sp>
      <p:sp>
        <p:nvSpPr>
          <p:cNvPr id="17" name="Text Placeholder 4">
            <a:extLst>
              <a:ext uri="{FF2B5EF4-FFF2-40B4-BE49-F238E27FC236}">
                <a16:creationId xmlns:a16="http://schemas.microsoft.com/office/drawing/2014/main" id="{D640A74A-A82F-64B7-EA60-1079E8A952EF}"/>
              </a:ext>
            </a:extLst>
          </p:cNvPr>
          <p:cNvSpPr>
            <a:spLocks noGrp="1"/>
          </p:cNvSpPr>
          <p:nvPr>
            <p:ph type="body" sz="quarter" idx="11"/>
          </p:nvPr>
        </p:nvSpPr>
        <p:spPr>
          <a:xfrm>
            <a:off x="10857360" y="5991228"/>
            <a:ext cx="763139" cy="433784"/>
          </a:xfrm>
        </p:spPr>
        <p:txBody>
          <a:bodyPr/>
          <a:lstStyle/>
          <a:p>
            <a:endParaRPr lang="en-US"/>
          </a:p>
        </p:txBody>
      </p:sp>
    </p:spTree>
    <p:extLst>
      <p:ext uri="{BB962C8B-B14F-4D97-AF65-F5344CB8AC3E}">
        <p14:creationId xmlns:p14="http://schemas.microsoft.com/office/powerpoint/2010/main" val="2087609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5FC4A-8B10-99BC-F0C6-DC8F592E0715}"/>
              </a:ext>
            </a:extLst>
          </p:cNvPr>
          <p:cNvSpPr>
            <a:spLocks noGrp="1"/>
          </p:cNvSpPr>
          <p:nvPr>
            <p:ph type="title"/>
          </p:nvPr>
        </p:nvSpPr>
        <p:spPr>
          <a:xfrm>
            <a:off x="571500" y="836613"/>
            <a:ext cx="11049000" cy="1046440"/>
          </a:xfrm>
        </p:spPr>
        <p:txBody>
          <a:bodyPr anchor="t">
            <a:normAutofit/>
          </a:bodyPr>
          <a:lstStyle/>
          <a:p>
            <a:r>
              <a:rPr lang="da-DK" sz="2500"/>
              <a:t>Stribedyrkning</a:t>
            </a:r>
            <a:br>
              <a:rPr lang="da-DK" sz="2500" dirty="0"/>
            </a:br>
            <a:r>
              <a:rPr lang="da-DK" sz="2500"/>
              <a:t>Maskiner til stribedyrkning</a:t>
            </a:r>
            <a:br>
              <a:rPr lang="da-DK" sz="2500" dirty="0"/>
            </a:br>
            <a:endParaRPr lang="en-US" sz="2500" dirty="0"/>
          </a:p>
        </p:txBody>
      </p:sp>
      <p:sp>
        <p:nvSpPr>
          <p:cNvPr id="12" name="Content Placeholder 2">
            <a:extLst>
              <a:ext uri="{FF2B5EF4-FFF2-40B4-BE49-F238E27FC236}">
                <a16:creationId xmlns:a16="http://schemas.microsoft.com/office/drawing/2014/main" id="{42F881E7-94D7-190B-7B29-6E7A3FF12C74}"/>
              </a:ext>
            </a:extLst>
          </p:cNvPr>
          <p:cNvSpPr>
            <a:spLocks noGrp="1"/>
          </p:cNvSpPr>
          <p:nvPr>
            <p:ph sz="quarter" idx="11"/>
          </p:nvPr>
        </p:nvSpPr>
        <p:spPr>
          <a:xfrm>
            <a:off x="571500" y="2276475"/>
            <a:ext cx="3495675" cy="3502025"/>
          </a:xfrm>
        </p:spPr>
        <p:txBody>
          <a:bodyPr>
            <a:normAutofit/>
          </a:bodyPr>
          <a:lstStyle/>
          <a:p>
            <a:r>
              <a:rPr lang="da-DK" dirty="0"/>
              <a:t>Stribebredden afhænger af maskinernes bredde</a:t>
            </a:r>
          </a:p>
          <a:p>
            <a:r>
              <a:rPr lang="da-DK" dirty="0"/>
              <a:t>Brug af markrobotter er en fordel og gjort stribedyrkning nemmere</a:t>
            </a:r>
          </a:p>
          <a:p>
            <a:endParaRPr lang="en-US" dirty="0"/>
          </a:p>
        </p:txBody>
      </p:sp>
      <p:pic>
        <p:nvPicPr>
          <p:cNvPr id="9" name="Content Placeholder 5">
            <a:extLst>
              <a:ext uri="{FF2B5EF4-FFF2-40B4-BE49-F238E27FC236}">
                <a16:creationId xmlns:a16="http://schemas.microsoft.com/office/drawing/2014/main" id="{C60FDB09-B86E-77D5-AB20-D8E7AB4979E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346575" y="2276475"/>
            <a:ext cx="3497263" cy="3502025"/>
          </a:xfrm>
          <a:prstGeom prst="rect">
            <a:avLst/>
          </a:prstGeom>
          <a:noFill/>
        </p:spPr>
      </p:pic>
      <p:pic>
        <p:nvPicPr>
          <p:cNvPr id="6" name="Content Placeholder 5" descr="A machine in a field&#10;&#10;Description automatically generated">
            <a:extLst>
              <a:ext uri="{FF2B5EF4-FFF2-40B4-BE49-F238E27FC236}">
                <a16:creationId xmlns:a16="http://schemas.microsoft.com/office/drawing/2014/main" id="{968523FC-5F6C-7534-B689-61DF4EB2D38A}"/>
              </a:ext>
            </a:extLst>
          </p:cNvPr>
          <p:cNvPicPr>
            <a:picLocks noGrp="1" noChangeAspect="1"/>
          </p:cNvPicPr>
          <p:nvPr>
            <p:ph sz="quarter" idx="13"/>
          </p:nvPr>
        </p:nvPicPr>
        <p:blipFill rotWithShape="1">
          <a:blip r:embed="rId4" cstate="screen">
            <a:extLst>
              <a:ext uri="{28A0092B-C50C-407E-A947-70E740481C1C}">
                <a14:useLocalDpi xmlns:a14="http://schemas.microsoft.com/office/drawing/2010/main" val="0"/>
              </a:ext>
            </a:extLst>
          </a:blip>
          <a:srcRect b="-2"/>
          <a:stretch/>
        </p:blipFill>
        <p:spPr>
          <a:xfrm>
            <a:off x="8123238" y="2276475"/>
            <a:ext cx="3497262" cy="3502025"/>
          </a:xfrm>
          <a:noFill/>
        </p:spPr>
      </p:pic>
    </p:spTree>
    <p:extLst>
      <p:ext uri="{BB962C8B-B14F-4D97-AF65-F5344CB8AC3E}">
        <p14:creationId xmlns:p14="http://schemas.microsoft.com/office/powerpoint/2010/main" val="904416990"/>
      </p:ext>
    </p:extLst>
  </p:cSld>
  <p:clrMapOvr>
    <a:masterClrMapping/>
  </p:clrMapOvr>
</p:sld>
</file>

<file path=ppt/theme/theme1.xml><?xml version="1.0" encoding="utf-8"?>
<a:theme xmlns:a="http://schemas.openxmlformats.org/drawingml/2006/main" name="Office Theme">
  <a:themeElements>
    <a:clrScheme name="LF">
      <a:dk1>
        <a:srgbClr val="32322D"/>
      </a:dk1>
      <a:lt1>
        <a:sysClr val="window" lastClr="FFFFFF"/>
      </a:lt1>
      <a:dk2>
        <a:srgbClr val="005521"/>
      </a:dk2>
      <a:lt2>
        <a:srgbClr val="C9E7D4"/>
      </a:lt2>
      <a:accent1>
        <a:srgbClr val="005521"/>
      </a:accent1>
      <a:accent2>
        <a:srgbClr val="66997A"/>
      </a:accent2>
      <a:accent3>
        <a:srgbClr val="B3CCBC"/>
      </a:accent3>
      <a:accent4>
        <a:srgbClr val="AAAAA1"/>
      </a:accent4>
      <a:accent5>
        <a:srgbClr val="CCCCC6"/>
      </a:accent5>
      <a:accent6>
        <a:srgbClr val="E5E5E3"/>
      </a:accent6>
      <a:hlink>
        <a:srgbClr val="E8808F"/>
      </a:hlink>
      <a:folHlink>
        <a:srgbClr val="82202F"/>
      </a:folHlink>
    </a:clrScheme>
    <a:fontScheme name="LF">
      <a:majorFont>
        <a:latin typeface="LFPressSerifOffc Black"/>
        <a:ea typeface=""/>
        <a:cs typeface=""/>
      </a:majorFont>
      <a:minorFont>
        <a:latin typeface="LFPressSans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prstDash val="sysDot"/>
          <a:miter lim="800000"/>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ørk Grøn">
      <a:srgbClr val="005521"/>
    </a:custClr>
    <a:custClr name="Grå">
      <a:srgbClr val="AAAAA1"/>
    </a:custClr>
    <a:custClr name="Rød">
      <a:srgbClr val="D0001E"/>
    </a:custClr>
    <a:custClr name="Ekstra Grøn">
      <a:srgbClr val="66BC84"/>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60%">
      <a:srgbClr val="66997A"/>
    </a:custClr>
    <a:custClr name="Grå 60%">
      <a:srgbClr val="CCCCC6"/>
    </a:custClr>
    <a:custClr name="Rød 60%">
      <a:srgbClr val="E8808F"/>
    </a:custClr>
    <a:custClr name="Ekstra Grøn 60%">
      <a:srgbClr val="94D0A9"/>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Mørk Grøn 30%">
      <a:srgbClr val="B3CCBC"/>
    </a:custClr>
    <a:custClr name="Grå 30%">
      <a:srgbClr val="E5E5E3"/>
    </a:custClr>
    <a:custClr name="Rød 30%">
      <a:srgbClr val="F6CCD2"/>
    </a:custClr>
    <a:custClr name="Ekstra Grøn 30%">
      <a:srgbClr val="C9E7D4"/>
    </a:custClr>
  </a:custClrLst>
  <a:extLst>
    <a:ext uri="{05A4C25C-085E-4340-85A3-A5531E510DB2}">
      <thm15:themeFamily xmlns:thm15="http://schemas.microsoft.com/office/thememl/2012/main" name="Landbrug_og_Foedevarer.potx" id="{BADC22DE-F39C-4BB3-BE65-227B23AA4F7A}" vid="{41D7F8D0-679A-46D4-88A6-7CB6D302D3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2636</Words>
  <Application>Microsoft Office PowerPoint</Application>
  <PresentationFormat>Widescreen</PresentationFormat>
  <Paragraphs>273</Paragraphs>
  <Slides>27</Slides>
  <Notes>22</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Söhne</vt:lpstr>
      <vt:lpstr>LFPressSerifOffc</vt:lpstr>
      <vt:lpstr>Courier New</vt:lpstr>
      <vt:lpstr>LFPressSerifOffc Black</vt:lpstr>
      <vt:lpstr>LFPressSansOffc dBold</vt:lpstr>
      <vt:lpstr>Arial</vt:lpstr>
      <vt:lpstr>LFPressSansOffc</vt:lpstr>
      <vt:lpstr>Calibri</vt:lpstr>
      <vt:lpstr>LF Press Sans</vt:lpstr>
      <vt:lpstr>Office Theme</vt:lpstr>
      <vt:lpstr>Nye produktionssystemer</vt:lpstr>
      <vt:lpstr>Skovlandbrug Oversigt</vt:lpstr>
      <vt:lpstr>Skovlandbrug Hvad er skovlandbrug?</vt:lpstr>
      <vt:lpstr>Skovlandbrug Fordele ved skovlandbrug</vt:lpstr>
      <vt:lpstr>Skovlandbrug Muligheder for støtte</vt:lpstr>
      <vt:lpstr>Stribedyrkning Oversigt</vt:lpstr>
      <vt:lpstr>Stribedyrkning Hvad er stribedyrkning? </vt:lpstr>
      <vt:lpstr>Stribedyrkning Afgrødesammensætning </vt:lpstr>
      <vt:lpstr>Stribedyrkning Maskiner til stribedyrkning </vt:lpstr>
      <vt:lpstr>Stribedyrkning Fordele og ulemper ved stribedyrkning </vt:lpstr>
      <vt:lpstr>Præcisionslandbrug Oversigt</vt:lpstr>
      <vt:lpstr>Præcisionslandbrug  Hvad er præcisionslandbrug? </vt:lpstr>
      <vt:lpstr>Præcisionslandbrug  Gradueret såning, gødskning og kalkning </vt:lpstr>
      <vt:lpstr>Præcisionslandbrug Digitale løsninger</vt:lpstr>
      <vt:lpstr>Præcisionslandbrug Fordele for miljø og klima</vt:lpstr>
      <vt:lpstr>Conservation Agriculture Oversigt</vt:lpstr>
      <vt:lpstr>Conservation Agriculture Hvad er Conservation Agriculture?</vt:lpstr>
      <vt:lpstr>Conservation Agriculture Mulige fordele ved Conservation Agriculture </vt:lpstr>
      <vt:lpstr>Conservation Agriculture Fremtiden for Conservation Agriculture </vt:lpstr>
      <vt:lpstr>Oversigt Regenerativt jordbrug</vt:lpstr>
      <vt:lpstr>Regenerativt jordbrug Hvad er Regenerativt jordbrug?</vt:lpstr>
      <vt:lpstr>Regenerativt jordbrug De regenerative principper og dyrkningspraksis</vt:lpstr>
      <vt:lpstr>Regenerativt jordbrug Certificering</vt:lpstr>
      <vt:lpstr>Oversigt Permakultur</vt:lpstr>
      <vt:lpstr>Hvad er permakultur</vt:lpstr>
      <vt:lpstr>Grundlæggende etikker og principper</vt:lpstr>
      <vt:lpstr>Permakultur i praksis</vt:lpstr>
    </vt:vector>
  </TitlesOfParts>
  <Company>Landbrug &amp; Fødevarer - Økologi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Jord og planter Afgrøder</dc:title>
  <dc:creator>Agnete Bech Lambertsen</dc:creator>
  <cp:lastModifiedBy>Agnete Bech Lambertsen</cp:lastModifiedBy>
  <cp:revision>3</cp:revision>
  <dcterms:created xsi:type="dcterms:W3CDTF">2024-01-22T11:57:36Z</dcterms:created>
  <dcterms:modified xsi:type="dcterms:W3CDTF">2024-01-22T12:53:35Z</dcterms:modified>
</cp:coreProperties>
</file>